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62"/>
  </p:notesMasterIdLst>
  <p:sldIdLst>
    <p:sldId id="256" r:id="rId2"/>
    <p:sldId id="330" r:id="rId3"/>
    <p:sldId id="334" r:id="rId4"/>
    <p:sldId id="365" r:id="rId5"/>
    <p:sldId id="372" r:id="rId6"/>
    <p:sldId id="335" r:id="rId7"/>
    <p:sldId id="336" r:id="rId8"/>
    <p:sldId id="337" r:id="rId9"/>
    <p:sldId id="378" r:id="rId10"/>
    <p:sldId id="373" r:id="rId11"/>
    <p:sldId id="341" r:id="rId12"/>
    <p:sldId id="342" r:id="rId13"/>
    <p:sldId id="343" r:id="rId14"/>
    <p:sldId id="344" r:id="rId15"/>
    <p:sldId id="339" r:id="rId16"/>
    <p:sldId id="345" r:id="rId17"/>
    <p:sldId id="380" r:id="rId18"/>
    <p:sldId id="349" r:id="rId19"/>
    <p:sldId id="346" r:id="rId20"/>
    <p:sldId id="362" r:id="rId21"/>
    <p:sldId id="340" r:id="rId22"/>
    <p:sldId id="357" r:id="rId23"/>
    <p:sldId id="355" r:id="rId24"/>
    <p:sldId id="354" r:id="rId25"/>
    <p:sldId id="347" r:id="rId26"/>
    <p:sldId id="369" r:id="rId27"/>
    <p:sldId id="368" r:id="rId28"/>
    <p:sldId id="391" r:id="rId29"/>
    <p:sldId id="370" r:id="rId30"/>
    <p:sldId id="374" r:id="rId31"/>
    <p:sldId id="375" r:id="rId32"/>
    <p:sldId id="376" r:id="rId33"/>
    <p:sldId id="390" r:id="rId34"/>
    <p:sldId id="371" r:id="rId35"/>
    <p:sldId id="392" r:id="rId36"/>
    <p:sldId id="381" r:id="rId37"/>
    <p:sldId id="382" r:id="rId38"/>
    <p:sldId id="386" r:id="rId39"/>
    <p:sldId id="387" r:id="rId40"/>
    <p:sldId id="388" r:id="rId41"/>
    <p:sldId id="393" r:id="rId42"/>
    <p:sldId id="394" r:id="rId43"/>
    <p:sldId id="383" r:id="rId44"/>
    <p:sldId id="384" r:id="rId45"/>
    <p:sldId id="385" r:id="rId46"/>
    <p:sldId id="389" r:id="rId47"/>
    <p:sldId id="304" r:id="rId48"/>
    <p:sldId id="261" r:id="rId49"/>
    <p:sldId id="377" r:id="rId50"/>
    <p:sldId id="379" r:id="rId51"/>
    <p:sldId id="350" r:id="rId52"/>
    <p:sldId id="353" r:id="rId53"/>
    <p:sldId id="356" r:id="rId54"/>
    <p:sldId id="358" r:id="rId55"/>
    <p:sldId id="348" r:id="rId56"/>
    <p:sldId id="351" r:id="rId57"/>
    <p:sldId id="359" r:id="rId58"/>
    <p:sldId id="360" r:id="rId59"/>
    <p:sldId id="361" r:id="rId60"/>
    <p:sldId id="35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Quinn" initials="SQ"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39"/>
    <p:restoredTop sz="77891"/>
  </p:normalViewPr>
  <p:slideViewPr>
    <p:cSldViewPr snapToGrid="0" snapToObjects="1">
      <p:cViewPr varScale="1">
        <p:scale>
          <a:sx n="98" d="100"/>
          <a:sy n="98" d="100"/>
        </p:scale>
        <p:origin x="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DCB19-D9D4-924A-B86C-6BD99E8FF0CC}" type="datetimeFigureOut">
              <a:rPr lang="en-US" smtClean="0"/>
              <a:t>11/21/23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F3DF1-AE44-3246-9A38-D824A9ADABF3}" type="slidenum">
              <a:rPr lang="en-US" smtClean="0"/>
              <a:t>‹#›</a:t>
            </a:fld>
            <a:endParaRPr lang="en-US"/>
          </a:p>
        </p:txBody>
      </p:sp>
    </p:spTree>
    <p:extLst>
      <p:ext uri="{BB962C8B-B14F-4D97-AF65-F5344CB8AC3E}">
        <p14:creationId xmlns:p14="http://schemas.microsoft.com/office/powerpoint/2010/main" val="6479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23</a:t>
            </a:fld>
            <a:endParaRPr lang="en-US"/>
          </a:p>
        </p:txBody>
      </p:sp>
    </p:spTree>
    <p:extLst>
      <p:ext uri="{BB962C8B-B14F-4D97-AF65-F5344CB8AC3E}">
        <p14:creationId xmlns:p14="http://schemas.microsoft.com/office/powerpoint/2010/main" val="222483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VAEs can be used for image resynthesis. In this example by White, 2016, an original image (left) is modified in a latent space in the direction of a smile vector, producing a range of versions of the original, from smiling to sadness.</a:t>
            </a:r>
          </a:p>
        </p:txBody>
      </p:sp>
      <p:sp>
        <p:nvSpPr>
          <p:cNvPr id="4" name="Slide Number Placeholder 3"/>
          <p:cNvSpPr>
            <a:spLocks noGrp="1"/>
          </p:cNvSpPr>
          <p:nvPr>
            <p:ph type="sldNum" sz="quarter" idx="5"/>
          </p:nvPr>
        </p:nvSpPr>
        <p:spPr/>
        <p:txBody>
          <a:bodyPr/>
          <a:lstStyle/>
          <a:p>
            <a:fld id="{B10F3DF1-AE44-3246-9A38-D824A9ADABF3}" type="slidenum">
              <a:rPr lang="en-US" smtClean="0"/>
              <a:t>40</a:t>
            </a:fld>
            <a:endParaRPr lang="en-US"/>
          </a:p>
        </p:txBody>
      </p:sp>
    </p:spTree>
    <p:extLst>
      <p:ext uri="{BB962C8B-B14F-4D97-AF65-F5344CB8AC3E}">
        <p14:creationId xmlns:p14="http://schemas.microsoft.com/office/powerpoint/2010/main" val="650230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Disinformation: as simple as fraudulent product reviews, as serious </a:t>
            </a:r>
            <a:r>
              <a:rPr lang="en-US"/>
              <a:t>as propaganda</a:t>
            </a:r>
            <a:endParaRPr lang="en-US" dirty="0"/>
          </a:p>
          <a:p>
            <a:endParaRPr lang="en-US" dirty="0"/>
          </a:p>
          <a:p>
            <a:r>
              <a:rPr lang="en-US" dirty="0"/>
              <a:t>5</a:t>
            </a:r>
            <a:r>
              <a:rPr lang="en-US" u="sng" dirty="0"/>
              <a:t>00 metric tons = 1M miles drive by gasoline-powered car</a:t>
            </a: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44</a:t>
            </a:fld>
            <a:endParaRPr lang="en-US"/>
          </a:p>
        </p:txBody>
      </p:sp>
    </p:spTree>
    <p:extLst>
      <p:ext uri="{BB962C8B-B14F-4D97-AF65-F5344CB8AC3E}">
        <p14:creationId xmlns:p14="http://schemas.microsoft.com/office/powerpoint/2010/main" val="2868309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used for good OR bad things” is not the same as “WILL be used for good AND bad things”</a:t>
            </a:r>
          </a:p>
          <a:p>
            <a:r>
              <a:rPr lang="en-US" dirty="0"/>
              <a:t>The real question: will the good things outweigh the bad things? Can we minimize the bad things and encourage the good things?</a:t>
            </a:r>
          </a:p>
        </p:txBody>
      </p:sp>
      <p:sp>
        <p:nvSpPr>
          <p:cNvPr id="4" name="Slide Number Placeholder 3"/>
          <p:cNvSpPr>
            <a:spLocks noGrp="1"/>
          </p:cNvSpPr>
          <p:nvPr>
            <p:ph type="sldNum" sz="quarter" idx="5"/>
          </p:nvPr>
        </p:nvSpPr>
        <p:spPr/>
        <p:txBody>
          <a:bodyPr/>
          <a:lstStyle/>
          <a:p>
            <a:fld id="{B10F3DF1-AE44-3246-9A38-D824A9ADABF3}" type="slidenum">
              <a:rPr lang="en-US" smtClean="0"/>
              <a:t>45</a:t>
            </a:fld>
            <a:endParaRPr lang="en-US"/>
          </a:p>
        </p:txBody>
      </p:sp>
    </p:spTree>
    <p:extLst>
      <p:ext uri="{BB962C8B-B14F-4D97-AF65-F5344CB8AC3E}">
        <p14:creationId xmlns:p14="http://schemas.microsoft.com/office/powerpoint/2010/main" val="6527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generated images!</a:t>
            </a:r>
          </a:p>
          <a:p>
            <a:endParaRPr lang="en-US" dirty="0"/>
          </a:p>
          <a:p>
            <a:r>
              <a:rPr lang="en-US" dirty="0"/>
              <a:t>Treat images</a:t>
            </a:r>
            <a:r>
              <a:rPr lang="en-US" baseline="0" dirty="0"/>
              <a:t> from previous training rounds as residuals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51</a:t>
            </a:fld>
            <a:endParaRPr lang="en-US"/>
          </a:p>
        </p:txBody>
      </p:sp>
    </p:spTree>
    <p:extLst>
      <p:ext uri="{BB962C8B-B14F-4D97-AF65-F5344CB8AC3E}">
        <p14:creationId xmlns:p14="http://schemas.microsoft.com/office/powerpoint/2010/main" val="113094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Capacity is still heavily restricted</a:t>
            </a:r>
            <a:r>
              <a:rPr lang="en-US" baseline="0" dirty="0"/>
              <a:t> from what it should be</a:t>
            </a:r>
          </a:p>
          <a:p>
            <a:endParaRPr lang="en-US" baseline="0" dirty="0"/>
          </a:p>
          <a:p>
            <a:r>
              <a:rPr lang="en-US" baseline="0" dirty="0"/>
              <a:t>Problems with vanishing and exploding gradients during training due to weight clipping</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52</a:t>
            </a:fld>
            <a:endParaRPr lang="en-US"/>
          </a:p>
        </p:txBody>
      </p:sp>
    </p:spTree>
    <p:extLst>
      <p:ext uri="{BB962C8B-B14F-4D97-AF65-F5344CB8AC3E}">
        <p14:creationId xmlns:p14="http://schemas.microsoft.com/office/powerpoint/2010/main" val="189167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motivated by the fact that the graph of the optimal critic consists of straight lines connecting points from </a:t>
            </a:r>
            <a:r>
              <a:rPr lang="en-US" dirty="0" err="1"/>
              <a:t>Pr</a:t>
            </a:r>
            <a:r>
              <a:rPr lang="en-US" dirty="0"/>
              <a:t> and Pg. </a:t>
            </a:r>
          </a:p>
          <a:p>
            <a:endParaRPr lang="en-US" dirty="0"/>
          </a:p>
          <a:p>
            <a:r>
              <a:rPr lang="en-US" dirty="0"/>
              <a:t>Given that enforcing the unit gradient norm constraint everywhere is intractable, enforcing it only along these straight lines seems sufficient and experimentally results in good performance</a:t>
            </a:r>
          </a:p>
        </p:txBody>
      </p:sp>
      <p:sp>
        <p:nvSpPr>
          <p:cNvPr id="4" name="Slide Number Placeholder 3"/>
          <p:cNvSpPr>
            <a:spLocks noGrp="1"/>
          </p:cNvSpPr>
          <p:nvPr>
            <p:ph type="sldNum" sz="quarter" idx="10"/>
          </p:nvPr>
        </p:nvSpPr>
        <p:spPr/>
        <p:txBody>
          <a:bodyPr/>
          <a:lstStyle/>
          <a:p>
            <a:fld id="{B10F3DF1-AE44-3246-9A38-D824A9ADABF3}" type="slidenum">
              <a:rPr lang="en-US" smtClean="0"/>
              <a:t>53</a:t>
            </a:fld>
            <a:endParaRPr lang="en-US"/>
          </a:p>
        </p:txBody>
      </p:sp>
    </p:spTree>
    <p:extLst>
      <p:ext uri="{BB962C8B-B14F-4D97-AF65-F5344CB8AC3E}">
        <p14:creationId xmlns:p14="http://schemas.microsoft.com/office/powerpoint/2010/main" val="213036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minimization with respect to the generator now lies in the inner loop of the optimization procedure. The generator is thus asked to map every z value to the single x coordinate that the discriminator believes is most likely to be real rather than fake. Simultaneous gradient descent does not clearly privilege min max over max min or vice versa. We use it in the hope that it will behave like min max but it often behaves like max min.</a:t>
            </a:r>
          </a:p>
          <a:p>
            <a:endParaRPr lang="en-US" dirty="0"/>
          </a:p>
          <a:p>
            <a:r>
              <a:rPr lang="en-US" dirty="0"/>
              <a:t>Does not seem to be caused by any particular loss function</a:t>
            </a:r>
          </a:p>
        </p:txBody>
      </p:sp>
      <p:sp>
        <p:nvSpPr>
          <p:cNvPr id="4" name="Slide Number Placeholder 3"/>
          <p:cNvSpPr>
            <a:spLocks noGrp="1"/>
          </p:cNvSpPr>
          <p:nvPr>
            <p:ph type="sldNum" sz="quarter" idx="10"/>
          </p:nvPr>
        </p:nvSpPr>
        <p:spPr/>
        <p:txBody>
          <a:bodyPr/>
          <a:lstStyle/>
          <a:p>
            <a:fld id="{B10F3DF1-AE44-3246-9A38-D824A9ADABF3}" type="slidenum">
              <a:rPr lang="en-US" smtClean="0"/>
              <a:t>55</a:t>
            </a:fld>
            <a:endParaRPr lang="en-US"/>
          </a:p>
        </p:txBody>
      </p:sp>
    </p:spTree>
    <p:extLst>
      <p:ext uri="{BB962C8B-B14F-4D97-AF65-F5344CB8AC3E}">
        <p14:creationId xmlns:p14="http://schemas.microsoft.com/office/powerpoint/2010/main" val="130741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58</a:t>
            </a:fld>
            <a:endParaRPr lang="en-US"/>
          </a:p>
        </p:txBody>
      </p:sp>
    </p:spTree>
    <p:extLst>
      <p:ext uri="{BB962C8B-B14F-4D97-AF65-F5344CB8AC3E}">
        <p14:creationId xmlns:p14="http://schemas.microsoft.com/office/powerpoint/2010/main" val="1203991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left-hand plot I annotated equilibria and saddle 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middle plot shows the conservative relaxation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where both saddle points and equilibria are turned to local minima.</a:t>
            </a:r>
          </a:p>
          <a:p>
            <a:br>
              <a:rPr lang="en-US" dirty="0"/>
            </a:br>
            <a:r>
              <a:rPr lang="en-US" sz="1200" b="0" i="0" kern="1200" dirty="0">
                <a:solidFill>
                  <a:schemeClr val="tx1"/>
                </a:solidFill>
                <a:effectLst/>
                <a:latin typeface="+mn-lt"/>
                <a:ea typeface="+mn-ea"/>
                <a:cs typeface="+mn-cs"/>
              </a:rPr>
              <a:t>So what can we do? We can simply take a linear combination of the original </a:t>
            </a:r>
            <a:r>
              <a:rPr lang="en-US" sz="1200" b="0" i="0" u="none" strike="noStrike" kern="1200" dirty="0" err="1">
                <a:solidFill>
                  <a:schemeClr val="tx1"/>
                </a:solidFill>
                <a:effectLst/>
                <a:latin typeface="+mn-lt"/>
                <a:ea typeface="+mn-ea"/>
                <a:cs typeface="+mn-cs"/>
              </a:rPr>
              <a:t>vv</a:t>
            </a:r>
            <a:r>
              <a:rPr lang="en-US" sz="1200" b="0" i="0" kern="1200" dirty="0">
                <a:solidFill>
                  <a:schemeClr val="tx1"/>
                </a:solidFill>
                <a:effectLst/>
                <a:latin typeface="+mn-lt"/>
                <a:ea typeface="+mn-ea"/>
                <a:cs typeface="+mn-cs"/>
              </a:rPr>
              <a:t> and it's conservative cousin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This is what the combined (still non-conservative) vector field looks like for the curl field (see also the third panel of the figure above):</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59</a:t>
            </a:fld>
            <a:endParaRPr lang="en-US"/>
          </a:p>
        </p:txBody>
      </p:sp>
    </p:spTree>
    <p:extLst>
      <p:ext uri="{BB962C8B-B14F-4D97-AF65-F5344CB8AC3E}">
        <p14:creationId xmlns:p14="http://schemas.microsoft.com/office/powerpoint/2010/main" val="81815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VAEs and GANs differ in how they learn their latent spaces</a:t>
            </a:r>
          </a:p>
          <a:p>
            <a:endParaRPr lang="en-US" dirty="0"/>
          </a:p>
          <a:p>
            <a:r>
              <a:rPr lang="en-US" dirty="0"/>
              <a:t>A potential advantage of VAEs over GANs is their explicit latent distributions: they have parameters associated with them and so can interpret those latent distributions. GANs do not; they are “implicit” and can only be sampled from via noise vectors.</a:t>
            </a:r>
          </a:p>
        </p:txBody>
      </p:sp>
      <p:sp>
        <p:nvSpPr>
          <p:cNvPr id="4" name="Slide Number Placeholder 3"/>
          <p:cNvSpPr>
            <a:spLocks noGrp="1"/>
          </p:cNvSpPr>
          <p:nvPr>
            <p:ph type="sldNum" sz="quarter" idx="5"/>
          </p:nvPr>
        </p:nvSpPr>
        <p:spPr/>
        <p:txBody>
          <a:bodyPr/>
          <a:lstStyle/>
          <a:p>
            <a:fld id="{B10F3DF1-AE44-3246-9A38-D824A9ADABF3}" type="slidenum">
              <a:rPr lang="en-US" smtClean="0"/>
              <a:t>25</a:t>
            </a:fld>
            <a:endParaRPr lang="en-US"/>
          </a:p>
        </p:txBody>
      </p:sp>
    </p:spTree>
    <p:extLst>
      <p:ext uri="{BB962C8B-B14F-4D97-AF65-F5344CB8AC3E}">
        <p14:creationId xmlns:p14="http://schemas.microsoft.com/office/powerpoint/2010/main" val="154909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high-dimensional AR system—just </a:t>
            </a:r>
            <a:r>
              <a:rPr lang="en-US" u="sng" dirty="0"/>
              <a:t>5x 2x2!</a:t>
            </a: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26</a:t>
            </a:fld>
            <a:endParaRPr lang="en-US"/>
          </a:p>
        </p:txBody>
      </p:sp>
    </p:spTree>
    <p:extLst>
      <p:ext uri="{BB962C8B-B14F-4D97-AF65-F5344CB8AC3E}">
        <p14:creationId xmlns:p14="http://schemas.microsoft.com/office/powerpoint/2010/main" val="225984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FTI0900"/>
              </a:rPr>
              <a:t>The forwards diffusion process, </a:t>
            </a:r>
            <a:r>
              <a:rPr lang="en-US" sz="1800" dirty="0">
                <a:effectLst/>
                <a:latin typeface="CMMI9"/>
              </a:rPr>
              <a:t>q</a:t>
            </a:r>
            <a:r>
              <a:rPr lang="en-US" sz="1800" dirty="0">
                <a:effectLst/>
                <a:latin typeface="CMR9"/>
              </a:rPr>
              <a:t>(</a:t>
            </a:r>
            <a:r>
              <a:rPr lang="en-US" sz="1800" dirty="0">
                <a:effectLst/>
                <a:latin typeface="CMMIB9"/>
              </a:rPr>
              <a:t>x</a:t>
            </a:r>
            <a:r>
              <a:rPr lang="en-US" sz="1800" dirty="0">
                <a:effectLst/>
                <a:latin typeface="CMMI6"/>
              </a:rPr>
              <a:t>t</a:t>
            </a:r>
            <a:r>
              <a:rPr lang="en-US" sz="1800" dirty="0">
                <a:effectLst/>
                <a:latin typeface="CMSY9"/>
              </a:rPr>
              <a:t>|</a:t>
            </a:r>
            <a:r>
              <a:rPr lang="en-US" sz="1800" dirty="0">
                <a:effectLst/>
                <a:latin typeface="CMMIB9"/>
              </a:rPr>
              <a:t>x</a:t>
            </a:r>
            <a:r>
              <a:rPr lang="en-US" sz="1800" dirty="0">
                <a:effectLst/>
                <a:latin typeface="CMMI6"/>
              </a:rPr>
              <a:t>t</a:t>
            </a:r>
            <a:r>
              <a:rPr lang="en-US" sz="1800" dirty="0">
                <a:effectLst/>
                <a:latin typeface="CMSY6"/>
              </a:rPr>
              <a:t>−</a:t>
            </a:r>
            <a:r>
              <a:rPr lang="en-US" sz="1800" dirty="0">
                <a:effectLst/>
                <a:latin typeface="CMR6"/>
              </a:rPr>
              <a:t>1</a:t>
            </a:r>
            <a:r>
              <a:rPr lang="en-US" sz="1800" dirty="0">
                <a:effectLst/>
                <a:latin typeface="CMR9"/>
              </a:rPr>
              <a:t>)</a:t>
            </a:r>
            <a:r>
              <a:rPr lang="en-US" sz="1800" dirty="0">
                <a:effectLst/>
                <a:latin typeface="SFTI0900"/>
              </a:rPr>
              <a:t>, implements the (non-learned) encoder / inference network; this just adds Gaussian noise at each step. The reverse diffusion process, </a:t>
            </a:r>
            <a:r>
              <a:rPr lang="en-US" sz="1800" dirty="0">
                <a:effectLst/>
                <a:latin typeface="CMMI9"/>
              </a:rPr>
              <a:t>p</a:t>
            </a:r>
            <a:r>
              <a:rPr lang="el-GR" sz="1800" dirty="0">
                <a:effectLst/>
                <a:latin typeface="CMMIB6"/>
              </a:rPr>
              <a:t> </a:t>
            </a:r>
            <a:r>
              <a:rPr lang="el-GR" sz="1800" dirty="0">
                <a:effectLst/>
                <a:latin typeface="CMR9"/>
              </a:rPr>
              <a:t>(</a:t>
            </a:r>
            <a:r>
              <a:rPr lang="en-US" sz="1800" dirty="0">
                <a:effectLst/>
                <a:latin typeface="CMMIB9"/>
              </a:rPr>
              <a:t>x</a:t>
            </a:r>
            <a:r>
              <a:rPr lang="en-US" sz="1800" dirty="0">
                <a:effectLst/>
                <a:latin typeface="CMMI6"/>
              </a:rPr>
              <a:t>t</a:t>
            </a:r>
            <a:r>
              <a:rPr lang="en-US" sz="1800" dirty="0">
                <a:effectLst/>
                <a:latin typeface="CMSY6"/>
              </a:rPr>
              <a:t>−</a:t>
            </a:r>
            <a:r>
              <a:rPr lang="en-US" sz="1800" dirty="0">
                <a:effectLst/>
                <a:latin typeface="CMR6"/>
              </a:rPr>
              <a:t>1</a:t>
            </a:r>
            <a:r>
              <a:rPr lang="en-US" sz="1800" dirty="0">
                <a:effectLst/>
                <a:latin typeface="CMSY9"/>
              </a:rPr>
              <a:t>|</a:t>
            </a:r>
            <a:r>
              <a:rPr lang="en-US" sz="1800" dirty="0">
                <a:effectLst/>
                <a:latin typeface="CMMIB9"/>
              </a:rPr>
              <a:t>x</a:t>
            </a:r>
            <a:r>
              <a:rPr lang="en-US" sz="1800" dirty="0">
                <a:effectLst/>
                <a:latin typeface="CMMI6"/>
              </a:rPr>
              <a:t>t</a:t>
            </a:r>
            <a:r>
              <a:rPr lang="en-US" sz="1800" dirty="0">
                <a:effectLst/>
                <a:latin typeface="CMR9"/>
              </a:rPr>
              <a:t>)</a:t>
            </a:r>
            <a:r>
              <a:rPr lang="en-US" sz="1800" dirty="0">
                <a:effectLst/>
                <a:latin typeface="SFTI0900"/>
              </a:rPr>
              <a:t>, implements the decoder; this is a learned Gaussian model. </a:t>
            </a: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27</a:t>
            </a:fld>
            <a:endParaRPr lang="en-US"/>
          </a:p>
        </p:txBody>
      </p:sp>
    </p:spTree>
    <p:extLst>
      <p:ext uri="{BB962C8B-B14F-4D97-AF65-F5344CB8AC3E}">
        <p14:creationId xmlns:p14="http://schemas.microsoft.com/office/powerpoint/2010/main" val="69289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DDPM – initial architecture of LD, uses Markov process to model forward and backward diffusion</a:t>
            </a:r>
          </a:p>
          <a:p>
            <a:r>
              <a:rPr lang="en-US" dirty="0"/>
              <a:t>NCSN – inspired by physics to sample from large sets of possible particle trajectories (Langevin dynamics)</a:t>
            </a:r>
          </a:p>
          <a:p>
            <a:r>
              <a:rPr lang="en-US" dirty="0"/>
              <a:t>SDE – assumes continuous diffusion processes, unlike prior two methods, integrating along time</a:t>
            </a:r>
          </a:p>
        </p:txBody>
      </p:sp>
      <p:sp>
        <p:nvSpPr>
          <p:cNvPr id="4" name="Slide Number Placeholder 3"/>
          <p:cNvSpPr>
            <a:spLocks noGrp="1"/>
          </p:cNvSpPr>
          <p:nvPr>
            <p:ph type="sldNum" sz="quarter" idx="5"/>
          </p:nvPr>
        </p:nvSpPr>
        <p:spPr/>
        <p:txBody>
          <a:bodyPr/>
          <a:lstStyle/>
          <a:p>
            <a:fld id="{B10F3DF1-AE44-3246-9A38-D824A9ADABF3}" type="slidenum">
              <a:rPr lang="en-US" smtClean="0"/>
              <a:t>28</a:t>
            </a:fld>
            <a:endParaRPr lang="en-US"/>
          </a:p>
        </p:txBody>
      </p:sp>
    </p:spTree>
    <p:extLst>
      <p:ext uri="{BB962C8B-B14F-4D97-AF65-F5344CB8AC3E}">
        <p14:creationId xmlns:p14="http://schemas.microsoft.com/office/powerpoint/2010/main" val="2804899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32</a:t>
            </a:fld>
            <a:endParaRPr lang="en-US"/>
          </a:p>
        </p:txBody>
      </p:sp>
    </p:spTree>
    <p:extLst>
      <p:ext uri="{BB962C8B-B14F-4D97-AF65-F5344CB8AC3E}">
        <p14:creationId xmlns:p14="http://schemas.microsoft.com/office/powerpoint/2010/main" val="134912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33</a:t>
            </a:fld>
            <a:endParaRPr lang="en-US"/>
          </a:p>
        </p:txBody>
      </p:sp>
    </p:spTree>
    <p:extLst>
      <p:ext uri="{BB962C8B-B14F-4D97-AF65-F5344CB8AC3E}">
        <p14:creationId xmlns:p14="http://schemas.microsoft.com/office/powerpoint/2010/main" val="255163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36</a:t>
            </a:fld>
            <a:endParaRPr lang="en-US"/>
          </a:p>
        </p:txBody>
      </p:sp>
    </p:spTree>
    <p:extLst>
      <p:ext uri="{BB962C8B-B14F-4D97-AF65-F5344CB8AC3E}">
        <p14:creationId xmlns:p14="http://schemas.microsoft.com/office/powerpoint/2010/main" val="2511173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dirty="0"/>
              <a:t>Application of a VAE to chemical design in (Gómez-</a:t>
            </a:r>
            <a:r>
              <a:rPr lang="en-US" dirty="0" err="1"/>
              <a:t>Bombarelli</a:t>
            </a:r>
            <a:r>
              <a:rPr lang="en-US" dirty="0"/>
              <a:t> et al., 2018). A latent continuous representation z of molecules is learned on a large dataset of molecules.</a:t>
            </a:r>
          </a:p>
          <a:p>
            <a:pPr marL="228600" indent="-228600">
              <a:buAutoNum type="alphaLcParenBoth"/>
            </a:pPr>
            <a:r>
              <a:rPr lang="en-US" dirty="0"/>
              <a:t>This continuous representation enables gradient-based search of new molecules that maximizes f (z), a certain desired property.</a:t>
            </a:r>
          </a:p>
          <a:p>
            <a:pPr marL="228600" indent="-228600">
              <a:buAutoNum type="alphaLcParenBoth"/>
            </a:pP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39</a:t>
            </a:fld>
            <a:endParaRPr lang="en-US"/>
          </a:p>
        </p:txBody>
      </p:sp>
    </p:spTree>
    <p:extLst>
      <p:ext uri="{BB962C8B-B14F-4D97-AF65-F5344CB8AC3E}">
        <p14:creationId xmlns:p14="http://schemas.microsoft.com/office/powerpoint/2010/main" val="3787259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A305-7AFD-6060-A514-154A0DC660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5DE9B3-C62E-A58F-873F-3B675A8233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339A1-7AF6-5953-CEBB-6E5FDA30FA4A}"/>
              </a:ext>
            </a:extLst>
          </p:cNvPr>
          <p:cNvSpPr>
            <a:spLocks noGrp="1"/>
          </p:cNvSpPr>
          <p:nvPr>
            <p:ph type="dt" sz="half" idx="10"/>
          </p:nvPr>
        </p:nvSpPr>
        <p:spPr/>
        <p:txBody>
          <a:bodyPr/>
          <a:lstStyle/>
          <a:p>
            <a:fld id="{ECD19FB2-3AAB-4D03-B13A-2960828C78E3}" type="datetimeFigureOut">
              <a:rPr lang="en-US" smtClean="0"/>
              <a:t>11/21/23</a:t>
            </a:fld>
            <a:endParaRPr lang="en-US" dirty="0"/>
          </a:p>
        </p:txBody>
      </p:sp>
      <p:sp>
        <p:nvSpPr>
          <p:cNvPr id="5" name="Footer Placeholder 4">
            <a:extLst>
              <a:ext uri="{FF2B5EF4-FFF2-40B4-BE49-F238E27FC236}">
                <a16:creationId xmlns:a16="http://schemas.microsoft.com/office/drawing/2014/main" id="{D8BAB692-7FD2-6598-1B46-4CF75C25C2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BFA2A4-0726-74B0-88C7-2591C9022D6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74577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1963-20EF-EA19-70BD-359ECC883B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B63208-E557-308A-7C99-AF4FB9D436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46D6E-0CDE-92C9-449B-7CD2FF44FB33}"/>
              </a:ext>
            </a:extLst>
          </p:cNvPr>
          <p:cNvSpPr>
            <a:spLocks noGrp="1"/>
          </p:cNvSpPr>
          <p:nvPr>
            <p:ph type="dt" sz="half" idx="10"/>
          </p:nvPr>
        </p:nvSpPr>
        <p:spPr/>
        <p:txBody>
          <a:bodyPr/>
          <a:lstStyle/>
          <a:p>
            <a:fld id="{0DED02AE-B9A4-47BD-AF8E-97E16144138B}" type="datetimeFigureOut">
              <a:rPr lang="en-US" smtClean="0"/>
              <a:t>11/21/23</a:t>
            </a:fld>
            <a:endParaRPr lang="en-US" dirty="0"/>
          </a:p>
        </p:txBody>
      </p:sp>
      <p:sp>
        <p:nvSpPr>
          <p:cNvPr id="5" name="Footer Placeholder 4">
            <a:extLst>
              <a:ext uri="{FF2B5EF4-FFF2-40B4-BE49-F238E27FC236}">
                <a16:creationId xmlns:a16="http://schemas.microsoft.com/office/drawing/2014/main" id="{2985E02F-2524-B1C3-7BF7-953621D136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724F25-02D9-4E59-C5D0-F120536681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084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18663-59F0-C5B8-C68C-B1100E0622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C6EB8-794D-C19B-1A19-87051DFC89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247EC-2473-7CAF-8478-485E13220144}"/>
              </a:ext>
            </a:extLst>
          </p:cNvPr>
          <p:cNvSpPr>
            <a:spLocks noGrp="1"/>
          </p:cNvSpPr>
          <p:nvPr>
            <p:ph type="dt" sz="half" idx="10"/>
          </p:nvPr>
        </p:nvSpPr>
        <p:spPr/>
        <p:txBody>
          <a:bodyPr/>
          <a:lstStyle/>
          <a:p>
            <a:fld id="{CF0FD78B-DB02-4362-BCDC-98A55456977C}" type="datetimeFigureOut">
              <a:rPr lang="en-US" smtClean="0"/>
              <a:t>11/21/23</a:t>
            </a:fld>
            <a:endParaRPr lang="en-US" dirty="0"/>
          </a:p>
        </p:txBody>
      </p:sp>
      <p:sp>
        <p:nvSpPr>
          <p:cNvPr id="5" name="Footer Placeholder 4">
            <a:extLst>
              <a:ext uri="{FF2B5EF4-FFF2-40B4-BE49-F238E27FC236}">
                <a16:creationId xmlns:a16="http://schemas.microsoft.com/office/drawing/2014/main" id="{7023E32E-CE57-DE9D-7A83-35E126287F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F0E071-11B1-DD52-B73E-2FA56FA9512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375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7267-8106-12C3-A2AB-9D4277E066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BE596-5DD5-1CD5-9CAF-81823B423C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BC353-864C-9287-1826-6386707204EC}"/>
              </a:ext>
            </a:extLst>
          </p:cNvPr>
          <p:cNvSpPr>
            <a:spLocks noGrp="1"/>
          </p:cNvSpPr>
          <p:nvPr>
            <p:ph type="dt" sz="half" idx="10"/>
          </p:nvPr>
        </p:nvSpPr>
        <p:spPr/>
        <p:txBody>
          <a:bodyPr/>
          <a:lstStyle/>
          <a:p>
            <a:fld id="{99916976-5D93-46E4-A98A-FAD63E4D0EA8}" type="datetimeFigureOut">
              <a:rPr lang="en-US" smtClean="0"/>
              <a:t>11/21/23</a:t>
            </a:fld>
            <a:endParaRPr lang="en-US" dirty="0"/>
          </a:p>
        </p:txBody>
      </p:sp>
      <p:sp>
        <p:nvSpPr>
          <p:cNvPr id="5" name="Footer Placeholder 4">
            <a:extLst>
              <a:ext uri="{FF2B5EF4-FFF2-40B4-BE49-F238E27FC236}">
                <a16:creationId xmlns:a16="http://schemas.microsoft.com/office/drawing/2014/main" id="{DA8F69B4-45E3-EDED-CC0F-C459347BB6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11A717-99FF-43FF-8828-9F730523CED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2342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62AF-4F4E-1527-27BB-9594ABC6DC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291F21-37CE-788B-CB01-E06AFCCC63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B1DA3-D7A6-D6E6-5649-A526D2DBAE1F}"/>
              </a:ext>
            </a:extLst>
          </p:cNvPr>
          <p:cNvSpPr>
            <a:spLocks noGrp="1"/>
          </p:cNvSpPr>
          <p:nvPr>
            <p:ph type="dt" sz="half" idx="10"/>
          </p:nvPr>
        </p:nvSpPr>
        <p:spPr/>
        <p:txBody>
          <a:bodyPr/>
          <a:lstStyle/>
          <a:p>
            <a:fld id="{0F39F4F5-F4D2-4D2A-AB60-88D37ADCB869}" type="datetimeFigureOut">
              <a:rPr lang="en-US" smtClean="0"/>
              <a:t>11/21/23</a:t>
            </a:fld>
            <a:endParaRPr lang="en-US" dirty="0"/>
          </a:p>
        </p:txBody>
      </p:sp>
      <p:sp>
        <p:nvSpPr>
          <p:cNvPr id="5" name="Footer Placeholder 4">
            <a:extLst>
              <a:ext uri="{FF2B5EF4-FFF2-40B4-BE49-F238E27FC236}">
                <a16:creationId xmlns:a16="http://schemas.microsoft.com/office/drawing/2014/main" id="{A7B0DF26-4C8F-9D80-9D5D-BF240A16BE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AA3C32-8FF0-B0AE-D252-014A672FA7F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7921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B40F-D958-A022-928A-73089CE6D5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903005-9C3A-CEC2-5DEB-78713A8D87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FA81EF-28CC-E9A6-AC6E-AF64FF73A6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6C7B9-1FFB-72C3-EE5E-D3E3E076CFCB}"/>
              </a:ext>
            </a:extLst>
          </p:cNvPr>
          <p:cNvSpPr>
            <a:spLocks noGrp="1"/>
          </p:cNvSpPr>
          <p:nvPr>
            <p:ph type="dt" sz="half" idx="10"/>
          </p:nvPr>
        </p:nvSpPr>
        <p:spPr/>
        <p:txBody>
          <a:bodyPr/>
          <a:lstStyle/>
          <a:p>
            <a:fld id="{D23BC6CE-6D1E-47E5-8859-F31AC5380EB2}" type="datetimeFigureOut">
              <a:rPr lang="en-US" smtClean="0"/>
              <a:t>11/21/23</a:t>
            </a:fld>
            <a:endParaRPr lang="en-US" dirty="0"/>
          </a:p>
        </p:txBody>
      </p:sp>
      <p:sp>
        <p:nvSpPr>
          <p:cNvPr id="6" name="Footer Placeholder 5">
            <a:extLst>
              <a:ext uri="{FF2B5EF4-FFF2-40B4-BE49-F238E27FC236}">
                <a16:creationId xmlns:a16="http://schemas.microsoft.com/office/drawing/2014/main" id="{608B6FAA-6B96-7F11-CB7F-EFDF4C36B1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3D0EA1-CDC9-9885-4BF2-979C0A356C8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146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DBA5-781C-D078-BAFE-EB8F5737C0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7D9FB2-AD52-37F5-F88E-A3D5929DA3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02AD6-C99D-083A-8B84-6EAB78060A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4A48F4-5FA8-E935-5956-C8ECA86334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68C0A-F148-2DE1-6225-7770EC2B6A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B6CE7E-0EAD-CA1D-F76E-ADF5BC74D203}"/>
              </a:ext>
            </a:extLst>
          </p:cNvPr>
          <p:cNvSpPr>
            <a:spLocks noGrp="1"/>
          </p:cNvSpPr>
          <p:nvPr>
            <p:ph type="dt" sz="half" idx="10"/>
          </p:nvPr>
        </p:nvSpPr>
        <p:spPr/>
        <p:txBody>
          <a:bodyPr/>
          <a:lstStyle/>
          <a:p>
            <a:fld id="{B1B4E7C4-4DA4-404D-9965-B13F2DD7D8BF}" type="datetimeFigureOut">
              <a:rPr lang="en-US" smtClean="0"/>
              <a:t>11/21/23</a:t>
            </a:fld>
            <a:endParaRPr lang="en-US" dirty="0"/>
          </a:p>
        </p:txBody>
      </p:sp>
      <p:sp>
        <p:nvSpPr>
          <p:cNvPr id="8" name="Footer Placeholder 7">
            <a:extLst>
              <a:ext uri="{FF2B5EF4-FFF2-40B4-BE49-F238E27FC236}">
                <a16:creationId xmlns:a16="http://schemas.microsoft.com/office/drawing/2014/main" id="{9BC3D716-B8D9-3508-866B-CDD59A3C30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BA28EA-563A-0F00-E0F3-16B8BC964F9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67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7B3C-2E6A-7AEF-B1C3-371D421E4E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46DB72-D1C3-2439-9AE8-34659877C60E}"/>
              </a:ext>
            </a:extLst>
          </p:cNvPr>
          <p:cNvSpPr>
            <a:spLocks noGrp="1"/>
          </p:cNvSpPr>
          <p:nvPr>
            <p:ph type="dt" sz="half" idx="10"/>
          </p:nvPr>
        </p:nvSpPr>
        <p:spPr/>
        <p:txBody>
          <a:bodyPr/>
          <a:lstStyle/>
          <a:p>
            <a:fld id="{476FB7AA-4A53-424F-AD41-70827B6504BA}" type="datetimeFigureOut">
              <a:rPr lang="en-US" smtClean="0"/>
              <a:t>11/21/23</a:t>
            </a:fld>
            <a:endParaRPr lang="en-US" dirty="0"/>
          </a:p>
        </p:txBody>
      </p:sp>
      <p:sp>
        <p:nvSpPr>
          <p:cNvPr id="4" name="Footer Placeholder 3">
            <a:extLst>
              <a:ext uri="{FF2B5EF4-FFF2-40B4-BE49-F238E27FC236}">
                <a16:creationId xmlns:a16="http://schemas.microsoft.com/office/drawing/2014/main" id="{E5E5DF9D-7F3A-7AAA-36F6-8CD8BE61D68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B3438C5-CE81-2972-62FF-8DEAEA63F3B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345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2C2204-AB02-FBE7-5D7F-7EC43B272F84}"/>
              </a:ext>
            </a:extLst>
          </p:cNvPr>
          <p:cNvSpPr>
            <a:spLocks noGrp="1"/>
          </p:cNvSpPr>
          <p:nvPr>
            <p:ph type="dt" sz="half" idx="10"/>
          </p:nvPr>
        </p:nvSpPr>
        <p:spPr/>
        <p:txBody>
          <a:bodyPr/>
          <a:lstStyle/>
          <a:p>
            <a:fld id="{E7884882-FB12-4BC8-9960-9AD8104D7FAE}" type="datetimeFigureOut">
              <a:rPr lang="en-US" smtClean="0"/>
              <a:t>11/21/23</a:t>
            </a:fld>
            <a:endParaRPr lang="en-US" dirty="0"/>
          </a:p>
        </p:txBody>
      </p:sp>
      <p:sp>
        <p:nvSpPr>
          <p:cNvPr id="3" name="Footer Placeholder 2">
            <a:extLst>
              <a:ext uri="{FF2B5EF4-FFF2-40B4-BE49-F238E27FC236}">
                <a16:creationId xmlns:a16="http://schemas.microsoft.com/office/drawing/2014/main" id="{619E4472-7F8A-966F-ADCA-8C37921A8F9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AD3B915-57CA-2CA7-25BA-E8651B6B1F0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069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DD5E-E1A5-6090-6839-FC5411AAE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854EB2-B9B0-DE2C-7562-D343A94736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EA8BE-3223-9F28-3818-5B9A52F48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779A6-8668-8C9B-2561-FACAF2B69F43}"/>
              </a:ext>
            </a:extLst>
          </p:cNvPr>
          <p:cNvSpPr>
            <a:spLocks noGrp="1"/>
          </p:cNvSpPr>
          <p:nvPr>
            <p:ph type="dt" sz="half" idx="10"/>
          </p:nvPr>
        </p:nvSpPr>
        <p:spPr/>
        <p:txBody>
          <a:bodyPr/>
          <a:lstStyle/>
          <a:p>
            <a:fld id="{F7D1BD23-6E54-4D9D-AD88-A2813C73CC25}" type="datetimeFigureOut">
              <a:rPr lang="en-US" smtClean="0"/>
              <a:t>11/21/23</a:t>
            </a:fld>
            <a:endParaRPr lang="en-US" dirty="0"/>
          </a:p>
        </p:txBody>
      </p:sp>
      <p:sp>
        <p:nvSpPr>
          <p:cNvPr id="6" name="Footer Placeholder 5">
            <a:extLst>
              <a:ext uri="{FF2B5EF4-FFF2-40B4-BE49-F238E27FC236}">
                <a16:creationId xmlns:a16="http://schemas.microsoft.com/office/drawing/2014/main" id="{851E7C97-5135-6557-9B79-6198301F516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761AB08-F8A5-409E-2EE9-DEF91B48C8A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5553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B329-EF2D-0800-FA05-3C564FD804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9F1445-8F5C-3759-107D-0B24E89B81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D67F0C-1003-1550-3D22-E5737AA6A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796F1-2E2C-24EA-806E-EC4A952D6DD0}"/>
              </a:ext>
            </a:extLst>
          </p:cNvPr>
          <p:cNvSpPr>
            <a:spLocks noGrp="1"/>
          </p:cNvSpPr>
          <p:nvPr>
            <p:ph type="dt" sz="half" idx="10"/>
          </p:nvPr>
        </p:nvSpPr>
        <p:spPr/>
        <p:txBody>
          <a:bodyPr/>
          <a:lstStyle/>
          <a:p>
            <a:fld id="{1471A834-4F3C-4AF9-9C74-05EC35A0F292}" type="datetimeFigureOut">
              <a:rPr lang="en-US" smtClean="0"/>
              <a:t>11/21/23</a:t>
            </a:fld>
            <a:endParaRPr lang="en-US" dirty="0"/>
          </a:p>
        </p:txBody>
      </p:sp>
      <p:sp>
        <p:nvSpPr>
          <p:cNvPr id="6" name="Footer Placeholder 5">
            <a:extLst>
              <a:ext uri="{FF2B5EF4-FFF2-40B4-BE49-F238E27FC236}">
                <a16:creationId xmlns:a16="http://schemas.microsoft.com/office/drawing/2014/main" id="{0F121E6F-6BB3-C5D8-03DB-D9A2F3410F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7A5446-42FE-326C-3589-4B648010483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792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5A0161-D932-1AA7-83BF-412EEA392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7C238D-84DC-404F-A147-B7A0BD35A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5FB9E-E90E-1FA9-2BDA-B8D037555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11/21/23</a:t>
            </a:fld>
            <a:endParaRPr lang="en-US" dirty="0"/>
          </a:p>
        </p:txBody>
      </p:sp>
      <p:sp>
        <p:nvSpPr>
          <p:cNvPr id="5" name="Footer Placeholder 4">
            <a:extLst>
              <a:ext uri="{FF2B5EF4-FFF2-40B4-BE49-F238E27FC236}">
                <a16:creationId xmlns:a16="http://schemas.microsoft.com/office/drawing/2014/main" id="{458C7FEA-DEDD-F80C-60C8-E5CEB3A4B2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A12ABBF-7BAD-20FF-17D9-5FF7CC1D3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0330382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rxiv.org/abs/2305.17493"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arxiv.org/abs/1710.10196" TargetMode="External"/><Relationship Id="rId13" Type="http://schemas.openxmlformats.org/officeDocument/2006/relationships/hyperlink" Target="https://proceedings.neurips.cc/paper_files/paper/2017/file/d5e2c0adad503c91f91df240d0cd4e49-Paper.pdf" TargetMode="External"/><Relationship Id="rId3" Type="http://schemas.openxmlformats.org/officeDocument/2006/relationships/hyperlink" Target="http://papers.nips.cc/paper/2020-on-discriminative-vs-generative-classifiers-a-comparison-of-logistic-regression-and-naive-bayes.pdf" TargetMode="External"/><Relationship Id="rId7" Type="http://schemas.openxmlformats.org/officeDocument/2006/relationships/hyperlink" Target="https://arxiv.org/abs/1606.05908" TargetMode="External"/><Relationship Id="rId12" Type="http://schemas.openxmlformats.org/officeDocument/2006/relationships/hyperlink" Target="https://arxiv.org/abs/2303.08774" TargetMode="External"/><Relationship Id="rId2" Type="http://schemas.openxmlformats.org/officeDocument/2006/relationships/hyperlink" Target="http://cs229.stanford.edu/notes/cs229-notes2.pdf" TargetMode="External"/><Relationship Id="rId1" Type="http://schemas.openxmlformats.org/officeDocument/2006/relationships/slideLayout" Target="../slideLayouts/slideLayout2.xml"/><Relationship Id="rId6" Type="http://schemas.openxmlformats.org/officeDocument/2006/relationships/hyperlink" Target="http://www.inference.vc/choice-of-recognition-models-in-vaes-a-regularisation-view/" TargetMode="External"/><Relationship Id="rId11" Type="http://schemas.openxmlformats.org/officeDocument/2006/relationships/hyperlink" Target="https://ieeexplore.ieee.org/iel7/34/4359286/10081412.pdf" TargetMode="External"/><Relationship Id="rId5" Type="http://schemas.openxmlformats.org/officeDocument/2006/relationships/hyperlink" Target="https://arxiv.org/pdf/1701.00160.pdf" TargetMode="External"/><Relationship Id="rId15" Type="http://schemas.openxmlformats.org/officeDocument/2006/relationships/hyperlink" Target="https://probml.github.io/pml-book/book2.html" TargetMode="External"/><Relationship Id="rId10" Type="http://schemas.openxmlformats.org/officeDocument/2006/relationships/hyperlink" Target="http://www.inference.vc/my-notes-on-the-numerics-of-gans/" TargetMode="External"/><Relationship Id="rId4" Type="http://schemas.openxmlformats.org/officeDocument/2006/relationships/hyperlink" Target="https://stats.stackexchange.com/questions/12421/generative-vs-discriminative/223850" TargetMode="External"/><Relationship Id="rId9" Type="http://schemas.openxmlformats.org/officeDocument/2006/relationships/hyperlink" Target="http://www.offconvex.org/2017/03/15/GANs/" TargetMode="External"/><Relationship Id="rId14" Type="http://schemas.openxmlformats.org/officeDocument/2006/relationships/hyperlink" Target="https://www.nowpublishers.com/article/DownloadSummary/MAL-056"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gif"/><Relationship Id="rId5" Type="http://schemas.openxmlformats.org/officeDocument/2006/relationships/image" Target="../media/image67.png"/><Relationship Id="rId4" Type="http://schemas.openxmlformats.org/officeDocument/2006/relationships/image" Target="../media/image66.tiff"/></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a:t>Generative AI</a:t>
            </a:r>
            <a:endParaRPr lang="en-US" sz="7200" dirty="0"/>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67001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F5D150-87C8-D0FC-0981-CAC002176267}"/>
              </a:ext>
            </a:extLst>
          </p:cNvPr>
          <p:cNvPicPr>
            <a:picLocks noChangeAspect="1"/>
          </p:cNvPicPr>
          <p:nvPr/>
        </p:nvPicPr>
        <p:blipFill rotWithShape="1">
          <a:blip r:embed="rId2">
            <a:alphaModFix amt="50000"/>
          </a:blip>
          <a:srcRect t="1831" b="14213"/>
          <a:stretch/>
        </p:blipFill>
        <p:spPr>
          <a:xfrm>
            <a:off x="20" y="1"/>
            <a:ext cx="12191980" cy="6857999"/>
          </a:xfrm>
          <a:prstGeom prst="rect">
            <a:avLst/>
          </a:prstGeom>
        </p:spPr>
      </p:pic>
      <p:sp>
        <p:nvSpPr>
          <p:cNvPr id="2" name="Title 1">
            <a:extLst>
              <a:ext uri="{FF2B5EF4-FFF2-40B4-BE49-F238E27FC236}">
                <a16:creationId xmlns:a16="http://schemas.microsoft.com/office/drawing/2014/main" id="{3C8C18E4-3459-6B3E-713A-C60BA725CCA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Types of generative models</a:t>
            </a:r>
          </a:p>
        </p:txBody>
      </p:sp>
      <p:sp>
        <p:nvSpPr>
          <p:cNvPr id="3" name="Text Placeholder 2">
            <a:extLst>
              <a:ext uri="{FF2B5EF4-FFF2-40B4-BE49-F238E27FC236}">
                <a16:creationId xmlns:a16="http://schemas.microsoft.com/office/drawing/2014/main" id="{E29495FF-F755-5690-7377-DBBBC12547D7}"/>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80196249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3DE342C5-22DF-AEB0-EDB5-74046143D5D7}"/>
              </a:ext>
            </a:extLst>
          </p:cNvPr>
          <p:cNvSpPr/>
          <p:nvPr/>
        </p:nvSpPr>
        <p:spPr>
          <a:xfrm>
            <a:off x="499256" y="2606300"/>
            <a:ext cx="7973903" cy="2122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Probabilistic Graphical Models</a:t>
            </a:r>
          </a:p>
        </p:txBody>
      </p:sp>
      <p:sp>
        <p:nvSpPr>
          <p:cNvPr id="3" name="Content Placeholder 2"/>
          <p:cNvSpPr>
            <a:spLocks noGrp="1"/>
          </p:cNvSpPr>
          <p:nvPr>
            <p:ph idx="1"/>
          </p:nvPr>
        </p:nvSpPr>
        <p:spPr>
          <a:xfrm>
            <a:off x="1120000" y="1825625"/>
            <a:ext cx="6732417" cy="4351338"/>
          </a:xfrm>
        </p:spPr>
        <p:txBody>
          <a:bodyPr/>
          <a:lstStyle/>
          <a:p>
            <a:r>
              <a:rPr lang="en-US" dirty="0"/>
              <a:t>Arrows represent conditional dependencies between random variables</a:t>
            </a:r>
          </a:p>
          <a:p>
            <a:endParaRPr lang="en-US" dirty="0"/>
          </a:p>
          <a:p>
            <a:endParaRPr lang="en-US" dirty="0"/>
          </a:p>
          <a:p>
            <a:endParaRPr lang="en-US" dirty="0"/>
          </a:p>
          <a:p>
            <a:endParaRPr lang="en-US" dirty="0"/>
          </a:p>
          <a:p>
            <a:r>
              <a:rPr lang="en-US" dirty="0"/>
              <a:t>Structure is used in generative models</a:t>
            </a:r>
          </a:p>
          <a:p>
            <a:pPr lvl="1"/>
            <a:r>
              <a:rPr lang="en-US" dirty="0"/>
              <a:t>Latent generating distribution (hidden)</a:t>
            </a:r>
          </a:p>
          <a:p>
            <a:pPr lvl="1"/>
            <a:r>
              <a:rPr lang="en-US" dirty="0"/>
              <a:t>Observed variables (influenced by latent </a:t>
            </a:r>
            <a:r>
              <a:rPr lang="en-US" dirty="0" err="1"/>
              <a:t>vars</a:t>
            </a:r>
            <a:r>
              <a:rPr lang="en-US" dirty="0"/>
              <a:t>)</a:t>
            </a:r>
          </a:p>
        </p:txBody>
      </p:sp>
      <p:pic>
        <p:nvPicPr>
          <p:cNvPr id="4" name="Picture 3"/>
          <p:cNvPicPr>
            <a:picLocks noChangeAspect="1"/>
          </p:cNvPicPr>
          <p:nvPr/>
        </p:nvPicPr>
        <p:blipFill>
          <a:blip r:embed="rId2"/>
          <a:stretch>
            <a:fillRect/>
          </a:stretch>
        </p:blipFill>
        <p:spPr>
          <a:xfrm>
            <a:off x="7852417" y="1419224"/>
            <a:ext cx="4153316" cy="4899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58" y="2674479"/>
            <a:ext cx="6896100" cy="1257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58" y="4066716"/>
            <a:ext cx="7112208" cy="411818"/>
          </a:xfrm>
          <a:prstGeom prst="rect">
            <a:avLst/>
          </a:prstGeom>
        </p:spPr>
      </p:pic>
    </p:spTree>
    <p:extLst>
      <p:ext uri="{BB962C8B-B14F-4D97-AF65-F5344CB8AC3E}">
        <p14:creationId xmlns:p14="http://schemas.microsoft.com/office/powerpoint/2010/main" val="41708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a:xfrm>
            <a:off x="1120000" y="1825625"/>
            <a:ext cx="5365467" cy="4351338"/>
          </a:xfrm>
        </p:spPr>
        <p:txBody>
          <a:bodyPr/>
          <a:lstStyle/>
          <a:p>
            <a:r>
              <a:rPr lang="en-US" dirty="0"/>
              <a:t>What is </a:t>
            </a:r>
            <a:r>
              <a:rPr lang="en-US" dirty="0" err="1"/>
              <a:t>variational</a:t>
            </a:r>
            <a:r>
              <a:rPr lang="en-US" dirty="0"/>
              <a:t> inference?</a:t>
            </a:r>
          </a:p>
          <a:p>
            <a:r>
              <a:rPr lang="en-US" dirty="0"/>
              <a:t>Good for learning latent variable models (i.e., generating distributions of data)</a:t>
            </a:r>
          </a:p>
          <a:p>
            <a:r>
              <a:rPr lang="en-US" dirty="0"/>
              <a:t>For each observation </a:t>
            </a:r>
            <a:r>
              <a:rPr lang="en-US" i="1" dirty="0"/>
              <a:t>x</a:t>
            </a:r>
            <a:r>
              <a:rPr lang="en-US" dirty="0"/>
              <a:t> we assign a hidden variable </a:t>
            </a:r>
            <a:r>
              <a:rPr lang="en-US" i="1" dirty="0"/>
              <a:t>z</a:t>
            </a:r>
            <a:r>
              <a:rPr lang="en-US" dirty="0"/>
              <a:t>; our model </a:t>
            </a:r>
            <a:r>
              <a:rPr lang="en-US" i="1" dirty="0"/>
              <a:t>p</a:t>
            </a:r>
            <a:r>
              <a:rPr lang="en-US" dirty="0"/>
              <a:t> describes the joint distribution between </a:t>
            </a:r>
            <a:r>
              <a:rPr lang="en-US" i="1" dirty="0"/>
              <a:t>x </a:t>
            </a:r>
            <a:r>
              <a:rPr lang="en-US" dirty="0"/>
              <a:t>and </a:t>
            </a:r>
            <a:r>
              <a:rPr lang="en-US" i="1" dirty="0"/>
              <a:t>z</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9676"/>
          <a:stretch/>
        </p:blipFill>
        <p:spPr>
          <a:xfrm>
            <a:off x="6485466" y="1825625"/>
            <a:ext cx="5319655" cy="75776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0403"/>
          <a:stretch/>
        </p:blipFill>
        <p:spPr>
          <a:xfrm>
            <a:off x="6499813" y="1825625"/>
            <a:ext cx="5319655" cy="1476375"/>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0875"/>
          <a:stretch/>
        </p:blipFill>
        <p:spPr>
          <a:xfrm>
            <a:off x="6485466" y="1825625"/>
            <a:ext cx="5319655" cy="2204508"/>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0891"/>
          <a:stretch/>
        </p:blipFill>
        <p:spPr>
          <a:xfrm>
            <a:off x="6482880" y="1831975"/>
            <a:ext cx="5319655" cy="294957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879" y="1831975"/>
            <a:ext cx="5319655" cy="3728508"/>
          </a:xfrm>
          <a:prstGeom prst="rect">
            <a:avLst/>
          </a:prstGeom>
        </p:spPr>
      </p:pic>
      <p:sp>
        <p:nvSpPr>
          <p:cNvPr id="9" name="Rounded Rectangle 8"/>
          <p:cNvSpPr/>
          <p:nvPr/>
        </p:nvSpPr>
        <p:spPr>
          <a:xfrm>
            <a:off x="6451601" y="4036483"/>
            <a:ext cx="5350933" cy="153035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335866" y="5232399"/>
            <a:ext cx="2912533" cy="1490134"/>
          </a:xfrm>
          <a:prstGeom prst="wedgeRoundRectCallout">
            <a:avLst>
              <a:gd name="adj1" fmla="val 53562"/>
              <a:gd name="adj2" fmla="val -69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 course these are the things we want to calculate</a:t>
            </a:r>
          </a:p>
          <a:p>
            <a:pPr marL="285750" indent="-285750">
              <a:buFont typeface="Arial" charset="0"/>
              <a:buChar char="•"/>
            </a:pPr>
            <a:r>
              <a:rPr lang="en-US" dirty="0"/>
              <a:t>Inference is p(</a:t>
            </a:r>
            <a:r>
              <a:rPr lang="en-US" dirty="0" err="1"/>
              <a:t>z|x</a:t>
            </a:r>
            <a:r>
              <a:rPr lang="en-US" dirty="0"/>
              <a:t>)</a:t>
            </a:r>
          </a:p>
          <a:p>
            <a:pPr marL="285750" indent="-285750">
              <a:buFont typeface="Arial" charset="0"/>
              <a:buChar char="•"/>
            </a:pPr>
            <a:r>
              <a:rPr lang="en-US" dirty="0"/>
              <a:t>Learning involves p(x)</a:t>
            </a:r>
          </a:p>
        </p:txBody>
      </p:sp>
    </p:spTree>
    <p:extLst>
      <p:ext uri="{BB962C8B-B14F-4D97-AF65-F5344CB8AC3E}">
        <p14:creationId xmlns:p14="http://schemas.microsoft.com/office/powerpoint/2010/main" val="12798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062A086-FCE3-7576-5853-234D68445F19}"/>
              </a:ext>
            </a:extLst>
          </p:cNvPr>
          <p:cNvSpPr/>
          <p:nvPr/>
        </p:nvSpPr>
        <p:spPr>
          <a:xfrm>
            <a:off x="499256" y="3158341"/>
            <a:ext cx="11136344" cy="977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p:txBody>
          <a:bodyPr/>
          <a:lstStyle/>
          <a:p>
            <a:r>
              <a:rPr lang="en-US" dirty="0"/>
              <a:t>Rather than learning </a:t>
            </a:r>
            <a:r>
              <a:rPr lang="en-US" i="1" dirty="0"/>
              <a:t>p(</a:t>
            </a:r>
            <a:r>
              <a:rPr lang="en-US" i="1" dirty="0" err="1"/>
              <a:t>z|x</a:t>
            </a:r>
            <a:r>
              <a:rPr lang="en-US" i="1" dirty="0"/>
              <a:t>)</a:t>
            </a:r>
            <a:r>
              <a:rPr lang="en-US" dirty="0"/>
              <a:t> directly, </a:t>
            </a:r>
            <a:r>
              <a:rPr lang="en-US" dirty="0" err="1"/>
              <a:t>variational</a:t>
            </a:r>
            <a:r>
              <a:rPr lang="en-US" dirty="0"/>
              <a:t> inference approximates with </a:t>
            </a:r>
            <a:r>
              <a:rPr lang="en-US" i="1" dirty="0"/>
              <a:t>q(</a:t>
            </a:r>
            <a:r>
              <a:rPr lang="en-US" i="1" dirty="0" err="1"/>
              <a:t>z|x</a:t>
            </a:r>
            <a:r>
              <a:rPr lang="en-US" i="1" dirty="0"/>
              <a:t>)</a:t>
            </a:r>
          </a:p>
          <a:p>
            <a:r>
              <a:rPr lang="en-US" dirty="0"/>
              <a:t>Maximize the evidence lower bound (ELBO)</a:t>
            </a:r>
          </a:p>
          <a:p>
            <a:endParaRPr lang="en-US" dirty="0"/>
          </a:p>
          <a:p>
            <a:endParaRPr lang="en-US" dirty="0"/>
          </a:p>
          <a:p>
            <a:r>
              <a:rPr lang="en-US" dirty="0"/>
              <a:t>This can be written in terms of the “friendly” </a:t>
            </a:r>
            <a:r>
              <a:rPr lang="en-US" dirty="0" err="1"/>
              <a:t>emojis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06232"/>
            <a:ext cx="10541000" cy="977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4" y="4686449"/>
            <a:ext cx="2980267" cy="20888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582" y="4908283"/>
            <a:ext cx="6063018" cy="17795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582" y="4787238"/>
            <a:ext cx="5446590" cy="1900633"/>
          </a:xfrm>
          <a:prstGeom prst="rect">
            <a:avLst/>
          </a:prstGeom>
        </p:spPr>
      </p:pic>
    </p:spTree>
    <p:extLst>
      <p:ext uri="{BB962C8B-B14F-4D97-AF65-F5344CB8AC3E}">
        <p14:creationId xmlns:p14="http://schemas.microsoft.com/office/powerpoint/2010/main" val="34282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t>
            </a:r>
            <a:r>
              <a:rPr lang="en-US" dirty="0" err="1"/>
              <a:t>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993900"/>
            <a:ext cx="11328400" cy="2870200"/>
          </a:xfrm>
          <a:prstGeom prst="rect">
            <a:avLst/>
          </a:prstGeom>
        </p:spPr>
      </p:pic>
    </p:spTree>
    <p:extLst>
      <p:ext uri="{BB962C8B-B14F-4D97-AF65-F5344CB8AC3E}">
        <p14:creationId xmlns:p14="http://schemas.microsoft.com/office/powerpoint/2010/main" val="1128792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5"/>
                <a:ext cx="7170700" cy="4351338"/>
              </a:xfrm>
            </p:spPr>
            <p:txBody>
              <a:bodyPr/>
              <a:lstStyle/>
              <a:p>
                <a:r>
                  <a:rPr lang="en-US" dirty="0"/>
                  <a:t>Define a corruption process, </a:t>
                </a:r>
                <a:r>
                  <a:rPr lang="en-US" i="1" dirty="0"/>
                  <a:t>C</a:t>
                </a:r>
              </a:p>
              <a:p>
                <a:endParaRPr lang="en-US" i="1" dirty="0"/>
              </a:p>
              <a:p>
                <a:r>
                  <a:rPr lang="en-US" dirty="0" err="1"/>
                  <a:t>Autoencoder</a:t>
                </a:r>
                <a:r>
                  <a:rPr lang="en-US" dirty="0"/>
                  <a:t> learns a </a:t>
                </a:r>
                <a:r>
                  <a:rPr lang="en-US" i="1" dirty="0"/>
                  <a:t>reconstruction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𝑟𝑒𝑐𝑜𝑛𝑠𝑡𝑟𝑢𝑐𝑡</m:t>
                        </m:r>
                      </m:sub>
                    </m:sSub>
                    <m:d>
                      <m:dPr>
                        <m:endChr m:val="|"/>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 </m:t>
                        </m:r>
                      </m:e>
                    </m:d>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endParaRPr lang="en-US" dirty="0"/>
              </a:p>
              <a:p>
                <a:endParaRPr lang="en-US" dirty="0"/>
              </a:p>
              <a:p>
                <a:pPr marL="514350" indent="-514350">
                  <a:buFont typeface="+mj-lt"/>
                  <a:buAutoNum type="arabicPeriod"/>
                </a:pPr>
                <a:r>
                  <a:rPr lang="en-US" dirty="0"/>
                  <a:t>Sample a training example </a:t>
                </a:r>
                <a:r>
                  <a:rPr lang="en-US" i="1" dirty="0"/>
                  <a:t>x</a:t>
                </a:r>
                <a:endParaRPr lang="en-US" dirty="0"/>
              </a:p>
              <a:p>
                <a:pPr marL="514350" indent="-514350">
                  <a:buFont typeface="+mj-lt"/>
                  <a:buAutoNum type="arabicPeriod"/>
                </a:pPr>
                <a:r>
                  <a:rPr lang="en-US" dirty="0"/>
                  <a:t>Sample a corrupted version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from </a:t>
                </a:r>
                <a:r>
                  <a:rPr lang="en-US" i="1" dirty="0"/>
                  <a:t>C</a:t>
                </a:r>
                <a:endParaRPr lang="en-US" dirty="0"/>
              </a:p>
              <a:p>
                <a:pPr marL="514350" indent="-514350">
                  <a:buFont typeface="+mj-lt"/>
                  <a:buAutoNum type="arabicPeriod"/>
                </a:pPr>
                <a:r>
                  <a:rPr lang="en-US" dirty="0"/>
                  <a:t>Use </a:t>
                </a:r>
                <a14:m>
                  <m:oMath xmlns:m="http://schemas.openxmlformats.org/officeDocument/2006/math">
                    <m:r>
                      <a:rPr lang="en-US" b="0" i="1" smtClean="0">
                        <a:latin typeface="Cambria Math" charset="0"/>
                      </a:rPr>
                      <m:t>(</m:t>
                    </m:r>
                    <m:r>
                      <a:rPr lang="en-US" b="0" i="1" smtClean="0">
                        <a:latin typeface="Cambria Math" charset="0"/>
                      </a:rPr>
                      <m:t>𝑥</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r>
                  <a:rPr lang="en-US" dirty="0"/>
                  <a:t> as a training pair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5"/>
                <a:ext cx="7170700" cy="4351338"/>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266" y="2408767"/>
            <a:ext cx="1308100" cy="469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700" y="1825625"/>
            <a:ext cx="3393300" cy="4506446"/>
          </a:xfrm>
          <a:prstGeom prst="rect">
            <a:avLst/>
          </a:prstGeom>
        </p:spPr>
      </p:pic>
    </p:spTree>
    <p:extLst>
      <p:ext uri="{BB962C8B-B14F-4D97-AF65-F5344CB8AC3E}">
        <p14:creationId xmlns:p14="http://schemas.microsoft.com/office/powerpoint/2010/main" val="640477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p:txBody>
          <a:bodyPr/>
          <a:lstStyle/>
          <a:p>
            <a:r>
              <a:rPr lang="en-US" dirty="0"/>
              <a:t>De-corruption process results in learning a </a:t>
            </a:r>
            <a:r>
              <a:rPr lang="en-US" i="1" dirty="0"/>
              <a:t>distribution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83" y="2427287"/>
            <a:ext cx="10164233" cy="4203170"/>
          </a:xfrm>
          <a:prstGeom prst="rect">
            <a:avLst/>
          </a:prstGeom>
        </p:spPr>
      </p:pic>
    </p:spTree>
    <p:extLst>
      <p:ext uri="{BB962C8B-B14F-4D97-AF65-F5344CB8AC3E}">
        <p14:creationId xmlns:p14="http://schemas.microsoft.com/office/powerpoint/2010/main" val="4720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F914-1B6B-FA96-04B6-82A6767CF50B}"/>
              </a:ext>
            </a:extLst>
          </p:cNvPr>
          <p:cNvSpPr>
            <a:spLocks noGrp="1"/>
          </p:cNvSpPr>
          <p:nvPr>
            <p:ph type="title"/>
          </p:nvPr>
        </p:nvSpPr>
        <p:spPr/>
        <p:txBody>
          <a:bodyPr/>
          <a:lstStyle/>
          <a:p>
            <a:r>
              <a:rPr lang="en-US" dirty="0"/>
              <a:t>Variational Autoencoders (VAEs)</a:t>
            </a:r>
          </a:p>
        </p:txBody>
      </p:sp>
      <p:sp>
        <p:nvSpPr>
          <p:cNvPr id="3" name="Content Placeholder 2">
            <a:extLst>
              <a:ext uri="{FF2B5EF4-FFF2-40B4-BE49-F238E27FC236}">
                <a16:creationId xmlns:a16="http://schemas.microsoft.com/office/drawing/2014/main" id="{1FB554E0-E80D-D3DD-FFEB-5C938DCECBB5}"/>
              </a:ext>
            </a:extLst>
          </p:cNvPr>
          <p:cNvSpPr>
            <a:spLocks noGrp="1"/>
          </p:cNvSpPr>
          <p:nvPr>
            <p:ph idx="1"/>
          </p:nvPr>
        </p:nvSpPr>
        <p:spPr>
          <a:xfrm>
            <a:off x="838200" y="1825625"/>
            <a:ext cx="6108032" cy="4351338"/>
          </a:xfrm>
        </p:spPr>
        <p:txBody>
          <a:bodyPr/>
          <a:lstStyle/>
          <a:p>
            <a:r>
              <a:rPr lang="en-US" dirty="0"/>
              <a:t>Associated with autoencoders by virtue of architecture</a:t>
            </a:r>
          </a:p>
          <a:p>
            <a:pPr lvl="1"/>
            <a:r>
              <a:rPr lang="en-US" dirty="0"/>
              <a:t>Goal is to map inputs to latent space</a:t>
            </a:r>
          </a:p>
          <a:p>
            <a:r>
              <a:rPr lang="en-US" dirty="0"/>
              <a:t>Encoder: Learn parameters of variational distribution, </a:t>
            </a:r>
            <a:r>
              <a:rPr lang="en-US" i="1" dirty="0"/>
              <a:t>q(z | x)</a:t>
            </a:r>
          </a:p>
          <a:p>
            <a:r>
              <a:rPr lang="en-US" dirty="0"/>
              <a:t>Decoder: Sample (generate!) from learned distribution to reconstruct input</a:t>
            </a:r>
          </a:p>
        </p:txBody>
      </p:sp>
      <p:pic>
        <p:nvPicPr>
          <p:cNvPr id="2050" name="Picture 2">
            <a:extLst>
              <a:ext uri="{FF2B5EF4-FFF2-40B4-BE49-F238E27FC236}">
                <a16:creationId xmlns:a16="http://schemas.microsoft.com/office/drawing/2014/main" id="{44360893-809F-7D74-2851-934DB3EE2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500" y="2266950"/>
            <a:ext cx="5397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cell&#10;&#10;Description automatically generated">
            <a:extLst>
              <a:ext uri="{FF2B5EF4-FFF2-40B4-BE49-F238E27FC236}">
                <a16:creationId xmlns:a16="http://schemas.microsoft.com/office/drawing/2014/main" id="{D8A425CF-D48A-6BBC-12B0-02465ED07062}"/>
              </a:ext>
            </a:extLst>
          </p:cNvPr>
          <p:cNvPicPr>
            <a:picLocks noChangeAspect="1"/>
          </p:cNvPicPr>
          <p:nvPr/>
        </p:nvPicPr>
        <p:blipFill>
          <a:blip r:embed="rId3"/>
          <a:stretch>
            <a:fillRect/>
          </a:stretch>
        </p:blipFill>
        <p:spPr>
          <a:xfrm>
            <a:off x="7732294" y="1318623"/>
            <a:ext cx="4286369" cy="5431176"/>
          </a:xfrm>
          <a:prstGeom prst="rect">
            <a:avLst/>
          </a:prstGeom>
        </p:spPr>
      </p:pic>
    </p:spTree>
    <p:extLst>
      <p:ext uri="{BB962C8B-B14F-4D97-AF65-F5344CB8AC3E}">
        <p14:creationId xmlns:p14="http://schemas.microsoft.com/office/powerpoint/2010/main" val="182622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2050"/>
                                        </p:tgtEl>
                                      </p:cBhvr>
                                    </p:animEffect>
                                    <p:set>
                                      <p:cBhvr>
                                        <p:cTn id="21" dur="1" fill="hold">
                                          <p:stCondLst>
                                            <p:cond delay="499"/>
                                          </p:stCondLst>
                                        </p:cTn>
                                        <p:tgtEl>
                                          <p:spTgt spid="205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Restricted Boltzmann Machines (RBMs)</a:t>
            </a:r>
          </a:p>
        </p:txBody>
      </p:sp>
      <p:sp>
        <p:nvSpPr>
          <p:cNvPr id="3" name="Content Placeholder 2"/>
          <p:cNvSpPr>
            <a:spLocks noGrp="1"/>
          </p:cNvSpPr>
          <p:nvPr>
            <p:ph idx="1"/>
          </p:nvPr>
        </p:nvSpPr>
        <p:spPr>
          <a:xfrm>
            <a:off x="1120000" y="1825624"/>
            <a:ext cx="5348533" cy="5032375"/>
          </a:xfrm>
        </p:spPr>
        <p:txBody>
          <a:bodyPr/>
          <a:lstStyle/>
          <a:p>
            <a:r>
              <a:rPr lang="en-US" dirty="0"/>
              <a:t>Wholly undirected deep network</a:t>
            </a:r>
          </a:p>
          <a:p>
            <a:pPr lvl="1"/>
            <a:r>
              <a:rPr lang="en-US" dirty="0"/>
              <a:t>Implementation of a probabilistic graphical model</a:t>
            </a:r>
          </a:p>
          <a:p>
            <a:pPr lvl="1"/>
            <a:r>
              <a:rPr lang="en-US" dirty="0"/>
              <a:t>Each variable conditionally independent given neighboring nodes</a:t>
            </a:r>
          </a:p>
          <a:p>
            <a:r>
              <a:rPr lang="en-US" dirty="0"/>
              <a:t>Parameterized by energy function</a:t>
            </a:r>
          </a:p>
          <a:p>
            <a:endParaRPr lang="en-US" dirty="0"/>
          </a:p>
          <a:p>
            <a:r>
              <a:rPr lang="en-US" dirty="0"/>
              <a:t>Sampling from deep RBMs is hard, but training is paradoxically easy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533" y="1690688"/>
            <a:ext cx="5587222" cy="49641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4902202"/>
            <a:ext cx="5875867" cy="626759"/>
          </a:xfrm>
          <a:prstGeom prst="rect">
            <a:avLst/>
          </a:prstGeom>
        </p:spPr>
      </p:pic>
    </p:spTree>
    <p:extLst>
      <p:ext uri="{BB962C8B-B14F-4D97-AF65-F5344CB8AC3E}">
        <p14:creationId xmlns:p14="http://schemas.microsoft.com/office/powerpoint/2010/main" val="186301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Belief Nets (DBNs)</a:t>
            </a:r>
          </a:p>
        </p:txBody>
      </p:sp>
      <p:sp>
        <p:nvSpPr>
          <p:cNvPr id="3" name="Content Placeholder 2"/>
          <p:cNvSpPr>
            <a:spLocks noGrp="1"/>
          </p:cNvSpPr>
          <p:nvPr>
            <p:ph idx="1"/>
          </p:nvPr>
        </p:nvSpPr>
        <p:spPr>
          <a:xfrm>
            <a:off x="1120000" y="1825625"/>
            <a:ext cx="7075733" cy="4351338"/>
          </a:xfrm>
        </p:spPr>
        <p:txBody>
          <a:bodyPr/>
          <a:lstStyle/>
          <a:p>
            <a:r>
              <a:rPr lang="en-US" dirty="0"/>
              <a:t>Connections </a:t>
            </a:r>
            <a:r>
              <a:rPr lang="en-US" i="1" dirty="0"/>
              <a:t>between</a:t>
            </a:r>
            <a:r>
              <a:rPr lang="en-US" dirty="0"/>
              <a:t> layers, but not units </a:t>
            </a:r>
            <a:r>
              <a:rPr lang="en-US" i="1" dirty="0"/>
              <a:t>within</a:t>
            </a:r>
            <a:r>
              <a:rPr lang="en-US" dirty="0"/>
              <a:t> a layer </a:t>
            </a:r>
          </a:p>
          <a:p>
            <a:r>
              <a:rPr lang="en-US" dirty="0"/>
              <a:t>Arguably one of the first successful applications of modern deep learning</a:t>
            </a:r>
          </a:p>
          <a:p>
            <a:pPr lvl="1"/>
            <a:r>
              <a:rPr lang="en-US" dirty="0"/>
              <a:t>Hinton 2006 and 2007</a:t>
            </a:r>
          </a:p>
          <a:p>
            <a:r>
              <a:rPr lang="en-US" dirty="0"/>
              <a:t>Often built from an RBM template</a:t>
            </a:r>
          </a:p>
          <a:p>
            <a:r>
              <a:rPr lang="en-US" dirty="0"/>
              <a:t>Training is nearly intractable</a:t>
            </a:r>
          </a:p>
          <a:p>
            <a:pPr lvl="1"/>
            <a:r>
              <a:rPr lang="en-US" dirty="0"/>
              <a:t>Posterior has to be approximated through</a:t>
            </a:r>
            <a:br>
              <a:rPr lang="en-US" dirty="0"/>
            </a:br>
            <a:r>
              <a:rPr lang="en-US" dirty="0"/>
              <a:t>annealed importance sampling (AIS)</a:t>
            </a:r>
          </a:p>
        </p:txBody>
      </p:sp>
      <p:pic>
        <p:nvPicPr>
          <p:cNvPr id="4" name="Picture 3"/>
          <p:cNvPicPr>
            <a:picLocks noChangeAspect="1"/>
          </p:cNvPicPr>
          <p:nvPr/>
        </p:nvPicPr>
        <p:blipFill>
          <a:blip r:embed="rId2"/>
          <a:stretch>
            <a:fillRect/>
          </a:stretch>
        </p:blipFill>
        <p:spPr>
          <a:xfrm>
            <a:off x="8195733" y="829733"/>
            <a:ext cx="3759200" cy="563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800" y="1825625"/>
            <a:ext cx="4456918" cy="4101042"/>
          </a:xfrm>
          <a:prstGeom prst="rect">
            <a:avLst/>
          </a:prstGeom>
        </p:spPr>
      </p:pic>
    </p:spTree>
    <p:extLst>
      <p:ext uri="{BB962C8B-B14F-4D97-AF65-F5344CB8AC3E}">
        <p14:creationId xmlns:p14="http://schemas.microsoft.com/office/powerpoint/2010/main" val="8434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Tree>
    <p:extLst>
      <p:ext uri="{BB962C8B-B14F-4D97-AF65-F5344CB8AC3E}">
        <p14:creationId xmlns:p14="http://schemas.microsoft.com/office/powerpoint/2010/main" val="1436996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Generative Adversarial Networks (GANs)</a:t>
            </a:r>
            <a:endParaRPr lang="en-US" sz="4800" dirty="0"/>
          </a:p>
        </p:txBody>
      </p:sp>
      <p:pic>
        <p:nvPicPr>
          <p:cNvPr id="4" name="Picture 3"/>
          <p:cNvPicPr>
            <a:picLocks noChangeAspect="1"/>
          </p:cNvPicPr>
          <p:nvPr/>
        </p:nvPicPr>
        <p:blipFill>
          <a:blip r:embed="rId2"/>
          <a:stretch>
            <a:fillRect/>
          </a:stretch>
        </p:blipFill>
        <p:spPr>
          <a:xfrm>
            <a:off x="0" y="1690688"/>
            <a:ext cx="12192000" cy="4180114"/>
          </a:xfrm>
          <a:prstGeom prst="rect">
            <a:avLst/>
          </a:prstGeom>
        </p:spPr>
      </p:pic>
    </p:spTree>
    <p:extLst>
      <p:ext uri="{BB962C8B-B14F-4D97-AF65-F5344CB8AC3E}">
        <p14:creationId xmlns:p14="http://schemas.microsoft.com/office/powerpoint/2010/main" val="17639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GANs</a:t>
            </a:r>
            <a:endParaRPr lang="en-US" dirty="0"/>
          </a:p>
        </p:txBody>
      </p:sp>
      <p:sp>
        <p:nvSpPr>
          <p:cNvPr id="3" name="Content Placeholder 2"/>
          <p:cNvSpPr>
            <a:spLocks noGrp="1"/>
          </p:cNvSpPr>
          <p:nvPr>
            <p:ph idx="1"/>
          </p:nvPr>
        </p:nvSpPr>
        <p:spPr/>
        <p:txBody>
          <a:bodyPr/>
          <a:lstStyle/>
          <a:p>
            <a:r>
              <a:rPr lang="en-US" dirty="0"/>
              <a:t>Game-theoretic approach to generative modeling</a:t>
            </a:r>
          </a:p>
          <a:p>
            <a:r>
              <a:rPr lang="en-US" dirty="0"/>
              <a:t>Two deep networks: a </a:t>
            </a:r>
            <a:r>
              <a:rPr lang="en-US" b="1" dirty="0"/>
              <a:t>generator </a:t>
            </a:r>
            <a:r>
              <a:rPr lang="en-US" dirty="0"/>
              <a:t>(G) and </a:t>
            </a:r>
            <a:r>
              <a:rPr lang="en-US" b="1" dirty="0"/>
              <a:t>discriminator </a:t>
            </a:r>
            <a:r>
              <a:rPr lang="en-US" dirty="0"/>
              <a:t>(D)</a:t>
            </a:r>
          </a:p>
        </p:txBody>
      </p:sp>
      <p:grpSp>
        <p:nvGrpSpPr>
          <p:cNvPr id="7" name="Group 6"/>
          <p:cNvGrpSpPr/>
          <p:nvPr/>
        </p:nvGrpSpPr>
        <p:grpSpPr>
          <a:xfrm>
            <a:off x="1278466" y="3177646"/>
            <a:ext cx="9702800" cy="2982383"/>
            <a:chOff x="1253067" y="2370667"/>
            <a:chExt cx="9702800" cy="2982383"/>
          </a:xfrm>
        </p:grpSpPr>
        <p:sp>
          <p:nvSpPr>
            <p:cNvPr id="6" name="Rounded Rectangle 5"/>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3218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sp>
        <p:nvSpPr>
          <p:cNvPr id="4" name="Content Placeholder 3"/>
          <p:cNvSpPr>
            <a:spLocks noGrp="1"/>
          </p:cNvSpPr>
          <p:nvPr>
            <p:ph sz="half" idx="1"/>
          </p:nvPr>
        </p:nvSpPr>
        <p:spPr>
          <a:xfrm>
            <a:off x="1120000" y="1825625"/>
            <a:ext cx="5025216" cy="2661708"/>
          </a:xfrm>
        </p:spPr>
        <p:txBody>
          <a:bodyPr/>
          <a:lstStyle/>
          <a:p>
            <a:r>
              <a:rPr lang="en-US" b="1" dirty="0"/>
              <a:t>Generator</a:t>
            </a:r>
          </a:p>
          <a:p>
            <a:r>
              <a:rPr lang="en-US" dirty="0"/>
              <a:t>Input: a random vector </a:t>
            </a:r>
            <a:r>
              <a:rPr lang="en-US" i="1" dirty="0"/>
              <a:t>z</a:t>
            </a:r>
            <a:endParaRPr lang="en-US" dirty="0"/>
          </a:p>
          <a:p>
            <a:r>
              <a:rPr lang="en-US" dirty="0"/>
              <a:t>Output: something as close to a “real” data point as possible</a:t>
            </a:r>
          </a:p>
        </p:txBody>
      </p:sp>
      <p:sp>
        <p:nvSpPr>
          <p:cNvPr id="5" name="Content Placeholder 4"/>
          <p:cNvSpPr>
            <a:spLocks noGrp="1"/>
          </p:cNvSpPr>
          <p:nvPr>
            <p:ph sz="half" idx="2"/>
          </p:nvPr>
        </p:nvSpPr>
        <p:spPr/>
        <p:txBody>
          <a:bodyPr/>
          <a:lstStyle/>
          <a:p>
            <a:r>
              <a:rPr lang="en-US" b="1" dirty="0"/>
              <a:t>Discriminator</a:t>
            </a:r>
          </a:p>
          <a:p>
            <a:r>
              <a:rPr lang="en-US" dirty="0"/>
              <a:t>Input: a ”real” data point OR a synthetic example from </a:t>
            </a:r>
            <a:r>
              <a:rPr lang="en-US" i="1" dirty="0"/>
              <a:t>G</a:t>
            </a:r>
            <a:endParaRPr lang="en-US" dirty="0"/>
          </a:p>
          <a:p>
            <a:r>
              <a:rPr lang="en-US" dirty="0"/>
              <a:t>Output: 1 or 0 (real or fake)</a:t>
            </a:r>
          </a:p>
        </p:txBody>
      </p:sp>
      <p:grpSp>
        <p:nvGrpSpPr>
          <p:cNvPr id="6" name="Group 5"/>
          <p:cNvGrpSpPr/>
          <p:nvPr/>
        </p:nvGrpSpPr>
        <p:grpSpPr>
          <a:xfrm>
            <a:off x="1381128" y="3770311"/>
            <a:ext cx="9702800" cy="2982383"/>
            <a:chOff x="1253067" y="2370667"/>
            <a:chExt cx="9702800" cy="2982383"/>
          </a:xfrm>
        </p:grpSpPr>
        <p:sp>
          <p:nvSpPr>
            <p:cNvPr id="7" name="Rounded Rectangle 6"/>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61106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484205E-259F-585A-E748-4A03B1EEC15E}"/>
              </a:ext>
            </a:extLst>
          </p:cNvPr>
          <p:cNvSpPr/>
          <p:nvPr/>
        </p:nvSpPr>
        <p:spPr>
          <a:xfrm>
            <a:off x="838200" y="3064042"/>
            <a:ext cx="11032958" cy="107484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ounded Rectangle 5"/>
          <p:cNvSpPr/>
          <p:nvPr/>
        </p:nvSpPr>
        <p:spPr>
          <a:xfrm>
            <a:off x="7098840" y="3166533"/>
            <a:ext cx="398310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3115733" y="3166533"/>
            <a:ext cx="3454400"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GANs</a:t>
            </a:r>
          </a:p>
        </p:txBody>
      </p:sp>
      <p:sp>
        <p:nvSpPr>
          <p:cNvPr id="3" name="Content Placeholder 2"/>
          <p:cNvSpPr>
            <a:spLocks noGrp="1"/>
          </p:cNvSpPr>
          <p:nvPr>
            <p:ph idx="1"/>
          </p:nvPr>
        </p:nvSpPr>
        <p:spPr/>
        <p:txBody>
          <a:bodyPr/>
          <a:lstStyle/>
          <a:p>
            <a:r>
              <a:rPr lang="en-US" dirty="0"/>
              <a:t>Minimax “game”</a:t>
            </a:r>
          </a:p>
          <a:p>
            <a:pPr lvl="1"/>
            <a:r>
              <a:rPr lang="en-US" dirty="0"/>
              <a:t>Generator and Discriminator have competing objectives</a:t>
            </a:r>
          </a:p>
          <a:p>
            <a:pPr lvl="1"/>
            <a:r>
              <a:rPr lang="en-US" dirty="0"/>
              <a:t>Goal is to find an equilibrium point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850" y="3353594"/>
            <a:ext cx="9690100" cy="647700"/>
          </a:xfrm>
          <a:prstGeom prst="rect">
            <a:avLst/>
          </a:prstGeom>
        </p:spPr>
      </p:pic>
      <p:sp>
        <p:nvSpPr>
          <p:cNvPr id="7" name="Rounded Rectangular Callout 6"/>
          <p:cNvSpPr/>
          <p:nvPr/>
        </p:nvSpPr>
        <p:spPr>
          <a:xfrm>
            <a:off x="2336799" y="4525698"/>
            <a:ext cx="4351868" cy="1557867"/>
          </a:xfrm>
          <a:prstGeom prst="wedgeRoundRectCallout">
            <a:avLst>
              <a:gd name="adj1" fmla="val 28268"/>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Maximize the Discriminator’s likelihood of identifying a real data example</a:t>
            </a:r>
          </a:p>
        </p:txBody>
      </p:sp>
      <p:sp>
        <p:nvSpPr>
          <p:cNvPr id="8" name="Rounded Rectangular Callout 7"/>
          <p:cNvSpPr/>
          <p:nvPr/>
        </p:nvSpPr>
        <p:spPr>
          <a:xfrm>
            <a:off x="7158564" y="4525697"/>
            <a:ext cx="4351868" cy="1557867"/>
          </a:xfrm>
          <a:prstGeom prst="wedgeRoundRectCallout">
            <a:avLst>
              <a:gd name="adj1" fmla="val 21264"/>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Minimize the Discriminator’s ability to differentiate real data from Generator </a:t>
            </a:r>
            <a:r>
              <a:rPr lang="en-US" sz="2400" dirty="0" err="1"/>
              <a:t>examplars</a:t>
            </a:r>
            <a:endParaRPr lang="en-US" sz="2400" dirty="0"/>
          </a:p>
        </p:txBody>
      </p:sp>
      <p:sp>
        <p:nvSpPr>
          <p:cNvPr id="9" name="Rounded Rectangle 8"/>
          <p:cNvSpPr/>
          <p:nvPr/>
        </p:nvSpPr>
        <p:spPr>
          <a:xfrm>
            <a:off x="2150533" y="3239954"/>
            <a:ext cx="96519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88592" y="3245643"/>
            <a:ext cx="861941"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4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5" grpId="0" animBg="1"/>
      <p:bldP spid="5" grpId="1" animBg="1"/>
      <p:bldP spid="3" grpId="0" build="p"/>
      <p:bldP spid="7" grpId="0" animBg="1"/>
      <p:bldP spid="7" grpId="1" animBg="1"/>
      <p:bldP spid="8" grpId="0" animBg="1"/>
      <p:bldP spid="9" grpId="0" animBg="1"/>
      <p:bldP spid="9" grpId="1"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746"/>
          <a:stretch/>
        </p:blipFill>
        <p:spPr>
          <a:xfrm>
            <a:off x="3470096" y="365125"/>
            <a:ext cx="4014437" cy="61214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9255" r="-1"/>
          <a:stretch/>
        </p:blipFill>
        <p:spPr>
          <a:xfrm>
            <a:off x="7484533" y="365125"/>
            <a:ext cx="4135966" cy="6121400"/>
          </a:xfrm>
          <a:prstGeom prst="rect">
            <a:avLst/>
          </a:prstGeom>
        </p:spPr>
      </p:pic>
    </p:spTree>
    <p:extLst>
      <p:ext uri="{BB962C8B-B14F-4D97-AF65-F5344CB8AC3E}">
        <p14:creationId xmlns:p14="http://schemas.microsoft.com/office/powerpoint/2010/main" val="12666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VAEs versus GANs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1690688"/>
            <a:ext cx="4064000" cy="4064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900" y="1690688"/>
            <a:ext cx="4064000" cy="4064000"/>
          </a:xfrm>
          <a:prstGeom prst="rect">
            <a:avLst/>
          </a:prstGeom>
        </p:spPr>
      </p:pic>
      <p:sp>
        <p:nvSpPr>
          <p:cNvPr id="7" name="Rounded Rectangular Callout 6"/>
          <p:cNvSpPr/>
          <p:nvPr/>
        </p:nvSpPr>
        <p:spPr>
          <a:xfrm>
            <a:off x="4902200" y="1690687"/>
            <a:ext cx="2387600" cy="1628246"/>
          </a:xfrm>
          <a:prstGeom prst="wedgeRoundRectCallout">
            <a:avLst>
              <a:gd name="adj1" fmla="val -57713"/>
              <a:gd name="adj2" fmla="val 313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VAEs</a:t>
            </a:r>
          </a:p>
          <a:p>
            <a:pPr algn="ctr"/>
            <a:r>
              <a:rPr lang="en-US" sz="2000" dirty="0"/>
              <a:t>Expectation over learned distribution results in blurring</a:t>
            </a:r>
          </a:p>
        </p:txBody>
      </p:sp>
      <p:sp>
        <p:nvSpPr>
          <p:cNvPr id="8" name="Rounded Rectangular Callout 7"/>
          <p:cNvSpPr/>
          <p:nvPr/>
        </p:nvSpPr>
        <p:spPr>
          <a:xfrm>
            <a:off x="4902200" y="4126442"/>
            <a:ext cx="2387600" cy="1628246"/>
          </a:xfrm>
          <a:prstGeom prst="wedgeRoundRectCallout">
            <a:avLst>
              <a:gd name="adj1" fmla="val 57181"/>
              <a:gd name="adj2" fmla="val 15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GANs</a:t>
            </a:r>
          </a:p>
          <a:p>
            <a:pPr algn="ctr"/>
            <a:r>
              <a:rPr lang="en-US" dirty="0"/>
              <a:t>Samples from learned distribution, resulting in sharper images</a:t>
            </a:r>
          </a:p>
        </p:txBody>
      </p:sp>
    </p:spTree>
    <p:extLst>
      <p:ext uri="{BB962C8B-B14F-4D97-AF65-F5344CB8AC3E}">
        <p14:creationId xmlns:p14="http://schemas.microsoft.com/office/powerpoint/2010/main" val="4537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C58A5B-91FC-60B5-E707-D7E39996B017}"/>
              </a:ext>
            </a:extLst>
          </p:cNvPr>
          <p:cNvSpPr/>
          <p:nvPr/>
        </p:nvSpPr>
        <p:spPr>
          <a:xfrm>
            <a:off x="1507958" y="2783404"/>
            <a:ext cx="6256421" cy="16194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8C308-7CA8-67FE-0621-F5D7D7AF8207}"/>
              </a:ext>
            </a:extLst>
          </p:cNvPr>
          <p:cNvSpPr>
            <a:spLocks noGrp="1"/>
          </p:cNvSpPr>
          <p:nvPr>
            <p:ph type="title"/>
          </p:nvPr>
        </p:nvSpPr>
        <p:spPr/>
        <p:txBody>
          <a:bodyPr/>
          <a:lstStyle/>
          <a:p>
            <a:r>
              <a:rPr lang="en-US" dirty="0"/>
              <a:t>Autoregressive (AR) Models</a:t>
            </a:r>
          </a:p>
        </p:txBody>
      </p:sp>
      <p:sp>
        <p:nvSpPr>
          <p:cNvPr id="3" name="Content Placeholder 2">
            <a:extLst>
              <a:ext uri="{FF2B5EF4-FFF2-40B4-BE49-F238E27FC236}">
                <a16:creationId xmlns:a16="http://schemas.microsoft.com/office/drawing/2014/main" id="{C4438350-9F14-9B8C-EB75-718286BAC752}"/>
              </a:ext>
            </a:extLst>
          </p:cNvPr>
          <p:cNvSpPr>
            <a:spLocks noGrp="1"/>
          </p:cNvSpPr>
          <p:nvPr>
            <p:ph idx="1"/>
          </p:nvPr>
        </p:nvSpPr>
        <p:spPr>
          <a:xfrm>
            <a:off x="838200" y="1825625"/>
            <a:ext cx="10515600" cy="3548480"/>
          </a:xfrm>
        </p:spPr>
        <p:txBody>
          <a:bodyPr/>
          <a:lstStyle/>
          <a:p>
            <a:r>
              <a:rPr lang="en-US" dirty="0"/>
              <a:t>DALLE-1, in January 2021, was an autoregressive Transformer</a:t>
            </a:r>
          </a:p>
          <a:p>
            <a:r>
              <a:rPr lang="en-US" dirty="0"/>
              <a:t>Our good friends, </a:t>
            </a:r>
            <a:r>
              <a:rPr lang="en-US" strike="sngStrike" dirty="0"/>
              <a:t>Thing 1 and Thing 2</a:t>
            </a:r>
            <a:r>
              <a:rPr lang="en-US" dirty="0"/>
              <a:t> Appearance and State</a:t>
            </a:r>
          </a:p>
          <a:p>
            <a:endParaRPr lang="en-US" dirty="0"/>
          </a:p>
          <a:p>
            <a:endParaRPr lang="en-US" dirty="0"/>
          </a:p>
          <a:p>
            <a:pPr marL="0" indent="0">
              <a:buNone/>
            </a:pPr>
            <a:endParaRPr lang="en-US" dirty="0"/>
          </a:p>
          <a:p>
            <a:r>
              <a:rPr lang="en-US" dirty="0"/>
              <a:t>Once you’ve learned A</a:t>
            </a:r>
            <a:r>
              <a:rPr lang="en-US" baseline="-25000" dirty="0"/>
              <a:t>i</a:t>
            </a:r>
            <a:r>
              <a:rPr lang="en-US" dirty="0"/>
              <a:t>, you can generate new </a:t>
            </a:r>
            <a:r>
              <a:rPr lang="en-US" i="1" dirty="0" err="1"/>
              <a:t>x</a:t>
            </a:r>
            <a:r>
              <a:rPr lang="en-US" i="1" baseline="-25000" dirty="0" err="1"/>
              <a:t>t</a:t>
            </a:r>
            <a:r>
              <a:rPr lang="en-US" dirty="0"/>
              <a:t>!</a:t>
            </a:r>
          </a:p>
        </p:txBody>
      </p:sp>
      <p:pic>
        <p:nvPicPr>
          <p:cNvPr id="4" name="Picture 3">
            <a:extLst>
              <a:ext uri="{FF2B5EF4-FFF2-40B4-BE49-F238E27FC236}">
                <a16:creationId xmlns:a16="http://schemas.microsoft.com/office/drawing/2014/main" id="{88F95B1C-3469-AEF7-1524-74FE7DCE1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309" y="2873156"/>
            <a:ext cx="4216433" cy="673046"/>
          </a:xfrm>
          <a:prstGeom prst="rect">
            <a:avLst/>
          </a:prstGeom>
        </p:spPr>
      </p:pic>
      <p:pic>
        <p:nvPicPr>
          <p:cNvPr id="5" name="Picture 4">
            <a:extLst>
              <a:ext uri="{FF2B5EF4-FFF2-40B4-BE49-F238E27FC236}">
                <a16:creationId xmlns:a16="http://schemas.microsoft.com/office/drawing/2014/main" id="{3B7EB2D3-8857-28A0-8898-4C0B13E59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8309" y="3612063"/>
            <a:ext cx="5681296" cy="653250"/>
          </a:xfrm>
          <a:prstGeom prst="rect">
            <a:avLst/>
          </a:prstGeom>
        </p:spPr>
      </p:pic>
      <p:pic>
        <p:nvPicPr>
          <p:cNvPr id="8" name="Picture 7">
            <a:extLst>
              <a:ext uri="{FF2B5EF4-FFF2-40B4-BE49-F238E27FC236}">
                <a16:creationId xmlns:a16="http://schemas.microsoft.com/office/drawing/2014/main" id="{C8F62D30-3FA9-65F6-0F86-124216E6C44D}"/>
              </a:ext>
            </a:extLst>
          </p:cNvPr>
          <p:cNvPicPr>
            <a:picLocks noChangeAspect="1"/>
          </p:cNvPicPr>
          <p:nvPr/>
        </p:nvPicPr>
        <p:blipFill>
          <a:blip r:embed="rId5"/>
          <a:stretch>
            <a:fillRect/>
          </a:stretch>
        </p:blipFill>
        <p:spPr>
          <a:xfrm>
            <a:off x="6499442" y="4891807"/>
            <a:ext cx="4077299" cy="1891414"/>
          </a:xfrm>
          <a:prstGeom prst="rect">
            <a:avLst/>
          </a:prstGeom>
        </p:spPr>
      </p:pic>
      <p:pic>
        <p:nvPicPr>
          <p:cNvPr id="10" name="Picture 9">
            <a:extLst>
              <a:ext uri="{FF2B5EF4-FFF2-40B4-BE49-F238E27FC236}">
                <a16:creationId xmlns:a16="http://schemas.microsoft.com/office/drawing/2014/main" id="{02D151AA-4885-9E9A-F906-F0FEDF2F397A}"/>
              </a:ext>
            </a:extLst>
          </p:cNvPr>
          <p:cNvPicPr>
            <a:picLocks noChangeAspect="1"/>
          </p:cNvPicPr>
          <p:nvPr/>
        </p:nvPicPr>
        <p:blipFill>
          <a:blip r:embed="rId6"/>
          <a:stretch>
            <a:fillRect/>
          </a:stretch>
        </p:blipFill>
        <p:spPr>
          <a:xfrm>
            <a:off x="1507957" y="4891807"/>
            <a:ext cx="4077299" cy="1891414"/>
          </a:xfrm>
          <a:prstGeom prst="rect">
            <a:avLst/>
          </a:prstGeom>
        </p:spPr>
      </p:pic>
    </p:spTree>
    <p:extLst>
      <p:ext uri="{BB962C8B-B14F-4D97-AF65-F5344CB8AC3E}">
        <p14:creationId xmlns:p14="http://schemas.microsoft.com/office/powerpoint/2010/main" val="10487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4E85-B077-8DC1-5785-E775E8280EA0}"/>
              </a:ext>
            </a:extLst>
          </p:cNvPr>
          <p:cNvSpPr>
            <a:spLocks noGrp="1"/>
          </p:cNvSpPr>
          <p:nvPr>
            <p:ph type="title"/>
          </p:nvPr>
        </p:nvSpPr>
        <p:spPr/>
        <p:txBody>
          <a:bodyPr/>
          <a:lstStyle/>
          <a:p>
            <a:r>
              <a:rPr lang="en-US"/>
              <a:t>Latent Diffusion</a:t>
            </a:r>
            <a:endParaRPr lang="en-US" dirty="0"/>
          </a:p>
        </p:txBody>
      </p:sp>
      <p:sp>
        <p:nvSpPr>
          <p:cNvPr id="3" name="Content Placeholder 2">
            <a:extLst>
              <a:ext uri="{FF2B5EF4-FFF2-40B4-BE49-F238E27FC236}">
                <a16:creationId xmlns:a16="http://schemas.microsoft.com/office/drawing/2014/main" id="{B41E9FD5-E4BD-CE1A-2CB8-267C51B67339}"/>
              </a:ext>
            </a:extLst>
          </p:cNvPr>
          <p:cNvSpPr>
            <a:spLocks noGrp="1"/>
          </p:cNvSpPr>
          <p:nvPr>
            <p:ph idx="1"/>
          </p:nvPr>
        </p:nvSpPr>
        <p:spPr>
          <a:xfrm>
            <a:off x="838200" y="1825625"/>
            <a:ext cx="10515600" cy="1603375"/>
          </a:xfrm>
        </p:spPr>
        <p:txBody>
          <a:bodyPr/>
          <a:lstStyle/>
          <a:p>
            <a:r>
              <a:rPr lang="en-US" dirty="0"/>
              <a:t>Closely related to VAEs, normalizing flows, and energy-based models</a:t>
            </a:r>
          </a:p>
          <a:p>
            <a:r>
              <a:rPr lang="en-US" b="1" dirty="0"/>
              <a:t>Hard</a:t>
            </a:r>
            <a:r>
              <a:rPr lang="en-US" dirty="0"/>
              <a:t> to convert noise into structured data</a:t>
            </a:r>
          </a:p>
          <a:p>
            <a:r>
              <a:rPr lang="en-US" b="1" dirty="0"/>
              <a:t>Easy</a:t>
            </a:r>
            <a:r>
              <a:rPr lang="en-US" dirty="0"/>
              <a:t> to convert structured data into noise</a:t>
            </a:r>
            <a:endParaRPr lang="en-US" b="1" dirty="0"/>
          </a:p>
        </p:txBody>
      </p:sp>
      <p:pic>
        <p:nvPicPr>
          <p:cNvPr id="5" name="Picture 4" descr="A collage of a person sitting&#10;&#10;Description automatically generated">
            <a:extLst>
              <a:ext uri="{FF2B5EF4-FFF2-40B4-BE49-F238E27FC236}">
                <a16:creationId xmlns:a16="http://schemas.microsoft.com/office/drawing/2014/main" id="{6997C68F-2261-8849-AC3D-D04C2776A47D}"/>
              </a:ext>
            </a:extLst>
          </p:cNvPr>
          <p:cNvPicPr>
            <a:picLocks noChangeAspect="1"/>
          </p:cNvPicPr>
          <p:nvPr/>
        </p:nvPicPr>
        <p:blipFill>
          <a:blip r:embed="rId3"/>
          <a:stretch>
            <a:fillRect/>
          </a:stretch>
        </p:blipFill>
        <p:spPr>
          <a:xfrm>
            <a:off x="737230" y="3645108"/>
            <a:ext cx="10717540" cy="2731922"/>
          </a:xfrm>
          <a:prstGeom prst="rect">
            <a:avLst/>
          </a:prstGeom>
        </p:spPr>
      </p:pic>
    </p:spTree>
    <p:extLst>
      <p:ext uri="{BB962C8B-B14F-4D97-AF65-F5344CB8AC3E}">
        <p14:creationId xmlns:p14="http://schemas.microsoft.com/office/powerpoint/2010/main" val="42103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B961F-E2FF-362C-DA8F-AD1F247D1143}"/>
              </a:ext>
            </a:extLst>
          </p:cNvPr>
          <p:cNvSpPr>
            <a:spLocks noGrp="1"/>
          </p:cNvSpPr>
          <p:nvPr>
            <p:ph type="title"/>
          </p:nvPr>
        </p:nvSpPr>
        <p:spPr/>
        <p:txBody>
          <a:bodyPr/>
          <a:lstStyle/>
          <a:p>
            <a:r>
              <a:rPr lang="en-US" dirty="0"/>
              <a:t>Latent Diffusion</a:t>
            </a:r>
          </a:p>
        </p:txBody>
      </p:sp>
      <p:sp>
        <p:nvSpPr>
          <p:cNvPr id="3" name="Content Placeholder 2">
            <a:extLst>
              <a:ext uri="{FF2B5EF4-FFF2-40B4-BE49-F238E27FC236}">
                <a16:creationId xmlns:a16="http://schemas.microsoft.com/office/drawing/2014/main" id="{75F14293-3964-F57A-D7E3-A442130B0E9F}"/>
              </a:ext>
            </a:extLst>
          </p:cNvPr>
          <p:cNvSpPr>
            <a:spLocks noGrp="1"/>
          </p:cNvSpPr>
          <p:nvPr>
            <p:ph idx="1"/>
          </p:nvPr>
        </p:nvSpPr>
        <p:spPr>
          <a:xfrm>
            <a:off x="838200" y="1825624"/>
            <a:ext cx="10515600" cy="5032375"/>
          </a:xfrm>
        </p:spPr>
        <p:txBody>
          <a:bodyPr/>
          <a:lstStyle/>
          <a:p>
            <a:r>
              <a:rPr lang="en-US" dirty="0"/>
              <a:t>Similar to hierarchical VAE</a:t>
            </a:r>
          </a:p>
          <a:p>
            <a:pPr lvl="1"/>
            <a:r>
              <a:rPr lang="en-US" dirty="0"/>
              <a:t>BUT all latent states have same</a:t>
            </a:r>
            <a:br>
              <a:rPr lang="en-US" dirty="0"/>
            </a:br>
            <a:r>
              <a:rPr lang="en-US" dirty="0"/>
              <a:t>dimensionality as input</a:t>
            </a:r>
          </a:p>
          <a:p>
            <a:pPr lvl="1"/>
            <a:r>
              <a:rPr lang="en-US" dirty="0"/>
              <a:t>BUT encoder is a linear Gaussian</a:t>
            </a:r>
            <a:br>
              <a:rPr lang="en-US" dirty="0"/>
            </a:br>
            <a:r>
              <a:rPr lang="en-US" dirty="0"/>
              <a:t>model, rather than being learned</a:t>
            </a:r>
          </a:p>
          <a:p>
            <a:r>
              <a:rPr lang="en-US" dirty="0"/>
              <a:t>Results in a very simple objective</a:t>
            </a:r>
          </a:p>
          <a:p>
            <a:pPr lvl="1"/>
            <a:r>
              <a:rPr lang="en-US" dirty="0"/>
              <a:t>No risk of posterior collapse </a:t>
            </a:r>
            <a:br>
              <a:rPr lang="en-US" dirty="0"/>
            </a:br>
            <a:r>
              <a:rPr lang="en-US" dirty="0"/>
              <a:t>(unlike GANs)</a:t>
            </a:r>
          </a:p>
          <a:p>
            <a:r>
              <a:rPr lang="en-US" dirty="0"/>
              <a:t>Numerous variations of LD</a:t>
            </a:r>
          </a:p>
          <a:p>
            <a:pPr lvl="1"/>
            <a:r>
              <a:rPr lang="en-US" dirty="0"/>
              <a:t>Denoising Diffusion Probabilistic Models (DDPM)</a:t>
            </a:r>
          </a:p>
          <a:p>
            <a:pPr lvl="1"/>
            <a:r>
              <a:rPr lang="en-US" dirty="0"/>
              <a:t>Noise-conditioned Score Networks (NCSN)</a:t>
            </a:r>
          </a:p>
          <a:p>
            <a:pPr lvl="1"/>
            <a:r>
              <a:rPr lang="en-US" dirty="0"/>
              <a:t>Stochastic Differential Equations (SDE)</a:t>
            </a:r>
          </a:p>
        </p:txBody>
      </p:sp>
      <p:pic>
        <p:nvPicPr>
          <p:cNvPr id="5" name="Picture 4" descr="A diagram of different data distribution&#10;&#10;Description automatically generated with medium confidence">
            <a:extLst>
              <a:ext uri="{FF2B5EF4-FFF2-40B4-BE49-F238E27FC236}">
                <a16:creationId xmlns:a16="http://schemas.microsoft.com/office/drawing/2014/main" id="{BED13717-1350-8220-5367-524C5FDD1B45}"/>
              </a:ext>
            </a:extLst>
          </p:cNvPr>
          <p:cNvPicPr>
            <a:picLocks noChangeAspect="1"/>
          </p:cNvPicPr>
          <p:nvPr/>
        </p:nvPicPr>
        <p:blipFill>
          <a:blip r:embed="rId3"/>
          <a:stretch>
            <a:fillRect/>
          </a:stretch>
        </p:blipFill>
        <p:spPr>
          <a:xfrm>
            <a:off x="6336938" y="1964372"/>
            <a:ext cx="5469794" cy="2929255"/>
          </a:xfrm>
          <a:prstGeom prst="rect">
            <a:avLst/>
          </a:prstGeom>
        </p:spPr>
      </p:pic>
    </p:spTree>
    <p:extLst>
      <p:ext uri="{BB962C8B-B14F-4D97-AF65-F5344CB8AC3E}">
        <p14:creationId xmlns:p14="http://schemas.microsoft.com/office/powerpoint/2010/main" val="135109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5F8F-DFF6-F835-6B2C-27AF3F84156E}"/>
              </a:ext>
            </a:extLst>
          </p:cNvPr>
          <p:cNvSpPr>
            <a:spLocks noGrp="1"/>
          </p:cNvSpPr>
          <p:nvPr>
            <p:ph type="title"/>
          </p:nvPr>
        </p:nvSpPr>
        <p:spPr/>
        <p:txBody>
          <a:bodyPr/>
          <a:lstStyle/>
          <a:p>
            <a:r>
              <a:rPr lang="en-US" dirty="0"/>
              <a:t>Large Language Models (LLMs)</a:t>
            </a:r>
          </a:p>
        </p:txBody>
      </p:sp>
      <p:sp>
        <p:nvSpPr>
          <p:cNvPr id="3" name="Content Placeholder 2">
            <a:extLst>
              <a:ext uri="{FF2B5EF4-FFF2-40B4-BE49-F238E27FC236}">
                <a16:creationId xmlns:a16="http://schemas.microsoft.com/office/drawing/2014/main" id="{20EB7D5B-CED5-ABAF-2CF9-F4F5B3D8E131}"/>
              </a:ext>
            </a:extLst>
          </p:cNvPr>
          <p:cNvSpPr>
            <a:spLocks noGrp="1"/>
          </p:cNvSpPr>
          <p:nvPr>
            <p:ph idx="1"/>
          </p:nvPr>
        </p:nvSpPr>
        <p:spPr/>
        <p:txBody>
          <a:bodyPr/>
          <a:lstStyle/>
          <a:p>
            <a:r>
              <a:rPr lang="en-US" dirty="0"/>
              <a:t>Not unique generative models </a:t>
            </a:r>
            <a:r>
              <a:rPr lang="en-US" i="1" dirty="0"/>
              <a:t>per se</a:t>
            </a:r>
          </a:p>
          <a:p>
            <a:pPr lvl="1"/>
            <a:r>
              <a:rPr lang="en-US" dirty="0"/>
              <a:t>LLMs = very, very large Transformers</a:t>
            </a:r>
          </a:p>
          <a:p>
            <a:pPr lvl="1"/>
            <a:r>
              <a:rPr lang="en-US" dirty="0"/>
              <a:t>Usually with autoregressive blocks at inference / decoding</a:t>
            </a:r>
          </a:p>
          <a:p>
            <a:pPr lvl="1"/>
            <a:r>
              <a:rPr lang="en-US" dirty="0"/>
              <a:t>Trained on city blocks’ worth of GPUs</a:t>
            </a:r>
          </a:p>
          <a:p>
            <a:r>
              <a:rPr lang="en-US" dirty="0"/>
              <a:t>Sometimes called “Foundation Models”</a:t>
            </a:r>
          </a:p>
          <a:p>
            <a:pPr lvl="1"/>
            <a:r>
              <a:rPr lang="en-US" dirty="0"/>
              <a:t>”Foundation Models” are only found on Terminus; elsewhere in the galaxy, they’re just “Sparkling Language Models”</a:t>
            </a:r>
          </a:p>
        </p:txBody>
      </p:sp>
    </p:spTree>
    <p:extLst>
      <p:ext uri="{BB962C8B-B14F-4D97-AF65-F5344CB8AC3E}">
        <p14:creationId xmlns:p14="http://schemas.microsoft.com/office/powerpoint/2010/main" val="28114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10" name="Oval 9"/>
          <p:cNvSpPr/>
          <p:nvPr/>
        </p:nvSpPr>
        <p:spPr>
          <a:xfrm>
            <a:off x="7655528" y="4809067"/>
            <a:ext cx="4536472" cy="1076855"/>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423833" y="3563144"/>
            <a:ext cx="2937934" cy="1540933"/>
          </a:xfrm>
          <a:prstGeom prst="wedgeRoundRectCallout">
            <a:avLst>
              <a:gd name="adj1" fmla="val 69657"/>
              <a:gd name="adj2" fmla="val 4052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Today</a:t>
            </a:r>
          </a:p>
        </p:txBody>
      </p:sp>
    </p:spTree>
    <p:extLst>
      <p:ext uri="{BB962C8B-B14F-4D97-AF65-F5344CB8AC3E}">
        <p14:creationId xmlns:p14="http://schemas.microsoft.com/office/powerpoint/2010/main" val="15572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robot with human face">
            <a:extLst>
              <a:ext uri="{FF2B5EF4-FFF2-40B4-BE49-F238E27FC236}">
                <a16:creationId xmlns:a16="http://schemas.microsoft.com/office/drawing/2014/main" id="{A319EAB2-FBFE-6327-613A-79BCBEF5A90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B4AF9D-E560-8986-152B-3F7D5353E693}"/>
              </a:ext>
            </a:extLst>
          </p:cNvPr>
          <p:cNvSpPr>
            <a:spLocks noGrp="1"/>
          </p:cNvSpPr>
          <p:nvPr>
            <p:ph type="title"/>
          </p:nvPr>
        </p:nvSpPr>
        <p:spPr>
          <a:xfrm>
            <a:off x="477980" y="1122363"/>
            <a:ext cx="8313093" cy="3204134"/>
          </a:xfrm>
        </p:spPr>
        <p:txBody>
          <a:bodyPr vert="horz" lIns="91440" tIns="45720" rIns="91440" bIns="45720" rtlCol="0" anchor="b">
            <a:normAutofit/>
          </a:bodyPr>
          <a:lstStyle/>
          <a:p>
            <a:r>
              <a:rPr lang="en-US" sz="4800" dirty="0">
                <a:solidFill>
                  <a:schemeClr val="bg1"/>
                </a:solidFill>
              </a:rPr>
              <a:t>Commercial generative models</a:t>
            </a:r>
          </a:p>
        </p:txBody>
      </p:sp>
      <p:sp>
        <p:nvSpPr>
          <p:cNvPr id="3" name="Text Placeholder 2">
            <a:extLst>
              <a:ext uri="{FF2B5EF4-FFF2-40B4-BE49-F238E27FC236}">
                <a16:creationId xmlns:a16="http://schemas.microsoft.com/office/drawing/2014/main" id="{DB7C45FA-2CC9-C6FA-864A-51F2BDCA7AC3}"/>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bg1"/>
              </a:solidFill>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905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5F0E88-B1D9-A20D-4255-666234EC2503}"/>
              </a:ext>
            </a:extLst>
          </p:cNvPr>
          <p:cNvSpPr>
            <a:spLocks noGrp="1"/>
          </p:cNvSpPr>
          <p:nvPr>
            <p:ph type="title"/>
          </p:nvPr>
        </p:nvSpPr>
        <p:spPr/>
        <p:txBody>
          <a:bodyPr/>
          <a:lstStyle/>
          <a:p>
            <a:r>
              <a:rPr lang="en-US" dirty="0"/>
              <a:t>Probably screaming into the void here, but…</a:t>
            </a:r>
          </a:p>
        </p:txBody>
      </p:sp>
      <p:sp>
        <p:nvSpPr>
          <p:cNvPr id="5" name="Content Placeholder 4">
            <a:extLst>
              <a:ext uri="{FF2B5EF4-FFF2-40B4-BE49-F238E27FC236}">
                <a16:creationId xmlns:a16="http://schemas.microsoft.com/office/drawing/2014/main" id="{1C726EE4-BB78-DDE4-3A66-F598E0FCA8EE}"/>
              </a:ext>
            </a:extLst>
          </p:cNvPr>
          <p:cNvSpPr>
            <a:spLocks noGrp="1"/>
          </p:cNvSpPr>
          <p:nvPr>
            <p:ph idx="1"/>
          </p:nvPr>
        </p:nvSpPr>
        <p:spPr>
          <a:xfrm>
            <a:off x="838200" y="1825625"/>
            <a:ext cx="4331224" cy="4831849"/>
          </a:xfrm>
        </p:spPr>
        <p:txBody>
          <a:bodyPr>
            <a:normAutofit fontScale="85000" lnSpcReduction="20000"/>
          </a:bodyPr>
          <a:lstStyle/>
          <a:p>
            <a:r>
              <a:rPr lang="en-US" dirty="0"/>
              <a:t>There’s AI, and there’s AI</a:t>
            </a:r>
          </a:p>
          <a:p>
            <a:r>
              <a:rPr lang="en-US" dirty="0"/>
              <a:t>AI</a:t>
            </a:r>
          </a:p>
          <a:p>
            <a:pPr lvl="1"/>
            <a:r>
              <a:rPr lang="en-US" dirty="0"/>
              <a:t>Large language or image models</a:t>
            </a:r>
          </a:p>
          <a:p>
            <a:pPr lvl="1"/>
            <a:r>
              <a:rPr lang="en-US" dirty="0"/>
              <a:t>Trained on massive amounts of data with large numbers of parameters</a:t>
            </a:r>
          </a:p>
          <a:p>
            <a:pPr lvl="1"/>
            <a:r>
              <a:rPr lang="en-US" dirty="0"/>
              <a:t>Does a frighteningly good job of mimicking humans at very specific tasks</a:t>
            </a:r>
          </a:p>
          <a:p>
            <a:pPr lvl="1"/>
            <a:r>
              <a:rPr lang="en-US" b="1" dirty="0"/>
              <a:t>Not intelligent</a:t>
            </a:r>
            <a:endParaRPr lang="en-US" dirty="0"/>
          </a:p>
          <a:p>
            <a:r>
              <a:rPr lang="en-US" dirty="0"/>
              <a:t>AI</a:t>
            </a:r>
          </a:p>
          <a:p>
            <a:pPr lvl="1"/>
            <a:r>
              <a:rPr lang="en-US" dirty="0"/>
              <a:t>Intelligence that isn’t human but made by humans, aka artificial</a:t>
            </a:r>
          </a:p>
          <a:p>
            <a:pPr lvl="1"/>
            <a:r>
              <a:rPr lang="en-US" dirty="0"/>
              <a:t>Mimics humans very well at </a:t>
            </a:r>
            <a:r>
              <a:rPr lang="en-US" i="1" dirty="0"/>
              <a:t>all possible tasks, even those it wasn’t trained on</a:t>
            </a:r>
          </a:p>
          <a:p>
            <a:pPr lvl="1"/>
            <a:r>
              <a:rPr lang="en-US" dirty="0"/>
              <a:t>Nowhere in the 5-10 year roadmap</a:t>
            </a:r>
            <a:endParaRPr lang="en-US" b="1" dirty="0"/>
          </a:p>
        </p:txBody>
      </p:sp>
      <p:pic>
        <p:nvPicPr>
          <p:cNvPr id="1026" name="Picture 2" descr="YARN | There are dinner jackets and dinner jackets. | James Bond: Casino  Royale (2006) | Video gifs by quotes | 75a88d71 | 紗">
            <a:extLst>
              <a:ext uri="{FF2B5EF4-FFF2-40B4-BE49-F238E27FC236}">
                <a16:creationId xmlns:a16="http://schemas.microsoft.com/office/drawing/2014/main" id="{2D9370D0-E783-D8D2-2686-EAB6510F2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425" y="2828256"/>
            <a:ext cx="7022575" cy="28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7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llE 2 Information, Pricing and Alternatives 2023">
            <a:extLst>
              <a:ext uri="{FF2B5EF4-FFF2-40B4-BE49-F238E27FC236}">
                <a16:creationId xmlns:a16="http://schemas.microsoft.com/office/drawing/2014/main" id="{F213B014-D034-4398-3E87-1E8D37629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242" y="3423710"/>
            <a:ext cx="2105068" cy="21050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6D9A09-EC4E-8E77-6428-FAA17C739721}"/>
              </a:ext>
            </a:extLst>
          </p:cNvPr>
          <p:cNvSpPr>
            <a:spLocks noGrp="1"/>
          </p:cNvSpPr>
          <p:nvPr>
            <p:ph type="title"/>
          </p:nvPr>
        </p:nvSpPr>
        <p:spPr/>
        <p:txBody>
          <a:bodyPr/>
          <a:lstStyle/>
          <a:p>
            <a:r>
              <a:rPr lang="en-US" dirty="0"/>
              <a:t>DALL-E, </a:t>
            </a:r>
            <a:r>
              <a:rPr lang="en-US" dirty="0" err="1"/>
              <a:t>Midjourney</a:t>
            </a:r>
            <a:r>
              <a:rPr lang="en-US" dirty="0"/>
              <a:t>, Stable Diffusion, Firefly</a:t>
            </a:r>
          </a:p>
        </p:txBody>
      </p:sp>
      <p:sp>
        <p:nvSpPr>
          <p:cNvPr id="3" name="Content Placeholder 2">
            <a:extLst>
              <a:ext uri="{FF2B5EF4-FFF2-40B4-BE49-F238E27FC236}">
                <a16:creationId xmlns:a16="http://schemas.microsoft.com/office/drawing/2014/main" id="{4C966E27-6399-8705-BCDE-F13520EEA071}"/>
              </a:ext>
            </a:extLst>
          </p:cNvPr>
          <p:cNvSpPr>
            <a:spLocks noGrp="1"/>
          </p:cNvSpPr>
          <p:nvPr>
            <p:ph idx="1"/>
          </p:nvPr>
        </p:nvSpPr>
        <p:spPr>
          <a:xfrm>
            <a:off x="838200" y="1825625"/>
            <a:ext cx="6725194" cy="4351338"/>
          </a:xfrm>
        </p:spPr>
        <p:txBody>
          <a:bodyPr/>
          <a:lstStyle/>
          <a:p>
            <a:r>
              <a:rPr lang="en-US" dirty="0"/>
              <a:t>Corporate backed text-to-image generators</a:t>
            </a:r>
          </a:p>
          <a:p>
            <a:r>
              <a:rPr lang="en-US" dirty="0"/>
              <a:t>Subscription fees</a:t>
            </a:r>
          </a:p>
          <a:p>
            <a:r>
              <a:rPr lang="en-US" dirty="0"/>
              <a:t>Open source options</a:t>
            </a:r>
          </a:p>
          <a:p>
            <a:r>
              <a:rPr lang="en-US" dirty="0"/>
              <a:t>Training data</a:t>
            </a:r>
          </a:p>
        </p:txBody>
      </p:sp>
      <p:pic>
        <p:nvPicPr>
          <p:cNvPr id="1026" name="Picture 2">
            <a:extLst>
              <a:ext uri="{FF2B5EF4-FFF2-40B4-BE49-F238E27FC236}">
                <a16:creationId xmlns:a16="http://schemas.microsoft.com/office/drawing/2014/main" id="{BA1EF619-FF02-3CDB-56F3-5D2819B73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704" y="1470970"/>
            <a:ext cx="2109690" cy="2109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able Diffusion : le test complet">
            <a:extLst>
              <a:ext uri="{FF2B5EF4-FFF2-40B4-BE49-F238E27FC236}">
                <a16:creationId xmlns:a16="http://schemas.microsoft.com/office/drawing/2014/main" id="{F022827E-0A29-7786-C286-84B0CD21E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9789" y="2915852"/>
            <a:ext cx="1838939" cy="18389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obe Firefly by Foregroundd on Dribbble">
            <a:extLst>
              <a:ext uri="{FF2B5EF4-FFF2-40B4-BE49-F238E27FC236}">
                <a16:creationId xmlns:a16="http://schemas.microsoft.com/office/drawing/2014/main" id="{CDF0CF23-C67B-AFF7-A521-6E8DBE9B95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41" t="32146" r="13860" b="33100"/>
          <a:stretch/>
        </p:blipFill>
        <p:spPr bwMode="auto">
          <a:xfrm>
            <a:off x="7539162" y="5175851"/>
            <a:ext cx="4563978" cy="169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7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BC25-4F1B-728C-55B1-71C719944DD5}"/>
              </a:ext>
            </a:extLst>
          </p:cNvPr>
          <p:cNvSpPr>
            <a:spLocks noGrp="1"/>
          </p:cNvSpPr>
          <p:nvPr>
            <p:ph type="title"/>
          </p:nvPr>
        </p:nvSpPr>
        <p:spPr/>
        <p:txBody>
          <a:bodyPr/>
          <a:lstStyle/>
          <a:p>
            <a:r>
              <a:rPr lang="en-US" dirty="0"/>
              <a:t>Evolution of Image generators</a:t>
            </a:r>
          </a:p>
        </p:txBody>
      </p:sp>
      <p:sp>
        <p:nvSpPr>
          <p:cNvPr id="3" name="Content Placeholder 2">
            <a:extLst>
              <a:ext uri="{FF2B5EF4-FFF2-40B4-BE49-F238E27FC236}">
                <a16:creationId xmlns:a16="http://schemas.microsoft.com/office/drawing/2014/main" id="{77A26F0F-C5A7-E7F2-D4F7-4E83A0D5F8B3}"/>
              </a:ext>
            </a:extLst>
          </p:cNvPr>
          <p:cNvSpPr>
            <a:spLocks noGrp="1"/>
          </p:cNvSpPr>
          <p:nvPr>
            <p:ph idx="1"/>
          </p:nvPr>
        </p:nvSpPr>
        <p:spPr>
          <a:xfrm>
            <a:off x="838200" y="1825625"/>
            <a:ext cx="4263188" cy="4351338"/>
          </a:xfrm>
        </p:spPr>
        <p:txBody>
          <a:bodyPr/>
          <a:lstStyle/>
          <a:p>
            <a:r>
              <a:rPr lang="en-US" dirty="0"/>
              <a:t>DALL-E</a:t>
            </a:r>
          </a:p>
          <a:p>
            <a:r>
              <a:rPr lang="en-US" dirty="0"/>
              <a:t>“a muscular barbarian with weapons beside a CRT television set, cinematic, 8K, studio lighting.”</a:t>
            </a:r>
          </a:p>
          <a:p>
            <a:r>
              <a:rPr lang="en-US" dirty="0"/>
              <a:t>April 2022</a:t>
            </a:r>
          </a:p>
          <a:p>
            <a:r>
              <a:rPr lang="en-US" dirty="0"/>
              <a:t>October 2023</a:t>
            </a:r>
          </a:p>
        </p:txBody>
      </p:sp>
      <p:pic>
        <p:nvPicPr>
          <p:cNvPr id="1026" name="Picture 2">
            <a:extLst>
              <a:ext uri="{FF2B5EF4-FFF2-40B4-BE49-F238E27FC236}">
                <a16:creationId xmlns:a16="http://schemas.microsoft.com/office/drawing/2014/main" id="{301C8C50-6313-3A78-1D9F-1FA03C733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445" y="1474791"/>
            <a:ext cx="6914147" cy="19157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4C5555-7803-FBB9-02D2-432CA8AA1E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1" t="9287" r="27237"/>
          <a:stretch/>
        </p:blipFill>
        <p:spPr bwMode="auto">
          <a:xfrm>
            <a:off x="5922516" y="3429000"/>
            <a:ext cx="5133472" cy="3044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48D88E-0FC8-0D0F-3DE1-42E37C48A4F4}"/>
              </a:ext>
            </a:extLst>
          </p:cNvPr>
          <p:cNvSpPr txBox="1"/>
          <p:nvPr/>
        </p:nvSpPr>
        <p:spPr>
          <a:xfrm>
            <a:off x="0" y="6551227"/>
            <a:ext cx="9141823" cy="276999"/>
          </a:xfrm>
          <a:prstGeom prst="rect">
            <a:avLst/>
          </a:prstGeom>
          <a:noFill/>
        </p:spPr>
        <p:txBody>
          <a:bodyPr wrap="square">
            <a:spAutoFit/>
          </a:bodyPr>
          <a:lstStyle/>
          <a:p>
            <a:r>
              <a:rPr lang="en-US" sz="1200" dirty="0"/>
              <a:t>https://</a:t>
            </a:r>
            <a:r>
              <a:rPr lang="en-US" sz="1200" dirty="0" err="1"/>
              <a:t>arstechnica.com</a:t>
            </a:r>
            <a:r>
              <a:rPr lang="en-US" sz="1200" dirty="0"/>
              <a:t>/information-technology/2023/11/from-toy-to-tool-dall-e-3-is-a-wake-up-call-for-visual-artists-and-the-rest-of-us/</a:t>
            </a:r>
          </a:p>
        </p:txBody>
      </p:sp>
    </p:spTree>
    <p:extLst>
      <p:ext uri="{BB962C8B-B14F-4D97-AF65-F5344CB8AC3E}">
        <p14:creationId xmlns:p14="http://schemas.microsoft.com/office/powerpoint/2010/main" val="392923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757D-66CD-5B92-9B50-F11BF5AE26E9}"/>
              </a:ext>
            </a:extLst>
          </p:cNvPr>
          <p:cNvSpPr>
            <a:spLocks noGrp="1"/>
          </p:cNvSpPr>
          <p:nvPr>
            <p:ph type="title"/>
          </p:nvPr>
        </p:nvSpPr>
        <p:spPr/>
        <p:txBody>
          <a:bodyPr/>
          <a:lstStyle/>
          <a:p>
            <a:r>
              <a:rPr lang="en-US" dirty="0"/>
              <a:t>GPT-4</a:t>
            </a:r>
          </a:p>
        </p:txBody>
      </p:sp>
      <p:sp>
        <p:nvSpPr>
          <p:cNvPr id="3" name="Content Placeholder 2">
            <a:extLst>
              <a:ext uri="{FF2B5EF4-FFF2-40B4-BE49-F238E27FC236}">
                <a16:creationId xmlns:a16="http://schemas.microsoft.com/office/drawing/2014/main" id="{3FF7F0E1-C96A-3764-1C00-BA7EACE6186C}"/>
              </a:ext>
            </a:extLst>
          </p:cNvPr>
          <p:cNvSpPr>
            <a:spLocks noGrp="1"/>
          </p:cNvSpPr>
          <p:nvPr>
            <p:ph idx="1"/>
          </p:nvPr>
        </p:nvSpPr>
        <p:spPr/>
        <p:txBody>
          <a:bodyPr>
            <a:normAutofit/>
          </a:bodyPr>
          <a:lstStyle/>
          <a:p>
            <a:r>
              <a:rPr lang="en-US" dirty="0"/>
              <a:t>Powers </a:t>
            </a:r>
            <a:r>
              <a:rPr lang="en-US" dirty="0" err="1"/>
              <a:t>ChatGPT</a:t>
            </a:r>
            <a:endParaRPr lang="en-US" dirty="0"/>
          </a:p>
          <a:p>
            <a:r>
              <a:rPr lang="en-US" dirty="0"/>
              <a:t>A “Transformer-style model pre-trained to predict the next token in a document, using both publicly available data (such as internet data) and data licensed from third-party providers.”</a:t>
            </a:r>
          </a:p>
          <a:p>
            <a:endParaRPr lang="en-US" dirty="0"/>
          </a:p>
          <a:p>
            <a:r>
              <a:rPr lang="en-US" dirty="0"/>
              <a:t>“The model was then fine-tuned using Reinforcement Learning from Human Feedback (RLHF).”</a:t>
            </a:r>
          </a:p>
          <a:p>
            <a:endParaRPr lang="en-US" dirty="0"/>
          </a:p>
          <a:p>
            <a:r>
              <a:rPr lang="en-US" dirty="0"/>
              <a:t>Several thousand GPUs + petabytes of data = </a:t>
            </a:r>
            <a:r>
              <a:rPr lang="en-US" dirty="0" err="1"/>
              <a:t>ChatGPT</a:t>
            </a:r>
            <a:endParaRPr lang="en-US" dirty="0"/>
          </a:p>
        </p:txBody>
      </p:sp>
      <p:sp>
        <p:nvSpPr>
          <p:cNvPr id="4" name="Rounded Rectangular Callout 3">
            <a:extLst>
              <a:ext uri="{FF2B5EF4-FFF2-40B4-BE49-F238E27FC236}">
                <a16:creationId xmlns:a16="http://schemas.microsoft.com/office/drawing/2014/main" id="{9032F02C-81FE-7521-E45A-9F99E2536E9E}"/>
              </a:ext>
            </a:extLst>
          </p:cNvPr>
          <p:cNvSpPr/>
          <p:nvPr/>
        </p:nvSpPr>
        <p:spPr>
          <a:xfrm>
            <a:off x="5104263" y="1521725"/>
            <a:ext cx="2634018" cy="720927"/>
          </a:xfrm>
          <a:prstGeom prst="wedgeRoundRectCallout">
            <a:avLst>
              <a:gd name="adj1" fmla="val -72646"/>
              <a:gd name="adj2" fmla="val 6390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 is All You Need”, 2017</a:t>
            </a:r>
          </a:p>
        </p:txBody>
      </p:sp>
      <p:sp>
        <p:nvSpPr>
          <p:cNvPr id="5" name="Rounded Rectangular Callout 4">
            <a:extLst>
              <a:ext uri="{FF2B5EF4-FFF2-40B4-BE49-F238E27FC236}">
                <a16:creationId xmlns:a16="http://schemas.microsoft.com/office/drawing/2014/main" id="{77200D88-6693-1618-9E98-9D3A211FD0CA}"/>
              </a:ext>
            </a:extLst>
          </p:cNvPr>
          <p:cNvSpPr/>
          <p:nvPr/>
        </p:nvSpPr>
        <p:spPr>
          <a:xfrm>
            <a:off x="5556912" y="4615349"/>
            <a:ext cx="3286837" cy="720926"/>
          </a:xfrm>
          <a:prstGeom prst="wedgeRoundRectCallout">
            <a:avLst>
              <a:gd name="adj1" fmla="val -64607"/>
              <a:gd name="adj2" fmla="val -354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reinforcement learning from human preferences”, 2017</a:t>
            </a:r>
          </a:p>
        </p:txBody>
      </p:sp>
    </p:spTree>
    <p:extLst>
      <p:ext uri="{BB962C8B-B14F-4D97-AF65-F5344CB8AC3E}">
        <p14:creationId xmlns:p14="http://schemas.microsoft.com/office/powerpoint/2010/main" val="245956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8E93-C803-4C9F-66C9-7D3E1958D971}"/>
              </a:ext>
            </a:extLst>
          </p:cNvPr>
          <p:cNvSpPr>
            <a:spLocks noGrp="1"/>
          </p:cNvSpPr>
          <p:nvPr>
            <p:ph type="title"/>
          </p:nvPr>
        </p:nvSpPr>
        <p:spPr/>
        <p:txBody>
          <a:bodyPr/>
          <a:lstStyle/>
          <a:p>
            <a:r>
              <a:rPr lang="en-US" dirty="0" err="1"/>
              <a:t>PaLM</a:t>
            </a:r>
            <a:r>
              <a:rPr lang="en-US" dirty="0"/>
              <a:t>, </a:t>
            </a:r>
            <a:r>
              <a:rPr lang="en-US" dirty="0" err="1"/>
              <a:t>Cerebras</a:t>
            </a:r>
            <a:r>
              <a:rPr lang="en-US" dirty="0"/>
              <a:t>, </a:t>
            </a:r>
            <a:r>
              <a:rPr lang="en-US" dirty="0" err="1"/>
              <a:t>LLaMA</a:t>
            </a:r>
            <a:r>
              <a:rPr lang="en-US" dirty="0"/>
              <a:t>, Falcon, </a:t>
            </a:r>
            <a:r>
              <a:rPr lang="en-US" dirty="0" err="1"/>
              <a:t>OpenHermes</a:t>
            </a:r>
            <a:endParaRPr lang="en-US" dirty="0"/>
          </a:p>
        </p:txBody>
      </p:sp>
      <p:sp>
        <p:nvSpPr>
          <p:cNvPr id="3" name="Content Placeholder 2">
            <a:extLst>
              <a:ext uri="{FF2B5EF4-FFF2-40B4-BE49-F238E27FC236}">
                <a16:creationId xmlns:a16="http://schemas.microsoft.com/office/drawing/2014/main" id="{713752DE-87D0-25E9-0817-7B2F74D58B76}"/>
              </a:ext>
            </a:extLst>
          </p:cNvPr>
          <p:cNvSpPr>
            <a:spLocks noGrp="1"/>
          </p:cNvSpPr>
          <p:nvPr>
            <p:ph idx="1"/>
          </p:nvPr>
        </p:nvSpPr>
        <p:spPr/>
        <p:txBody>
          <a:bodyPr/>
          <a:lstStyle/>
          <a:p>
            <a:r>
              <a:rPr lang="en-US" dirty="0"/>
              <a:t>Similar underlying architecture to </a:t>
            </a:r>
            <a:r>
              <a:rPr lang="en-US" dirty="0" err="1"/>
              <a:t>ChatGPT</a:t>
            </a:r>
            <a:endParaRPr lang="en-US" dirty="0"/>
          </a:p>
          <a:p>
            <a:r>
              <a:rPr lang="en-US" dirty="0"/>
              <a:t>Billions (to trillions?) of parameters</a:t>
            </a:r>
          </a:p>
          <a:p>
            <a:pPr lvl="1"/>
            <a:r>
              <a:rPr lang="en-US" dirty="0"/>
              <a:t>GPT-4 rumored to have ~2T parameters (source: SoC Day keynote speaker)</a:t>
            </a:r>
          </a:p>
          <a:p>
            <a:r>
              <a:rPr lang="en-US" dirty="0"/>
              <a:t>Billions to trillions of training tokens</a:t>
            </a:r>
          </a:p>
          <a:p>
            <a:pPr lvl="1"/>
            <a:r>
              <a:rPr lang="en-US" dirty="0" err="1"/>
              <a:t>PaLM</a:t>
            </a:r>
            <a:r>
              <a:rPr lang="en-US" dirty="0"/>
              <a:t> 2 and </a:t>
            </a:r>
            <a:r>
              <a:rPr lang="en-US" dirty="0" err="1"/>
              <a:t>LLaMA</a:t>
            </a:r>
            <a:r>
              <a:rPr lang="en-US" dirty="0"/>
              <a:t> 2: 3.6T and 2T, respectively</a:t>
            </a:r>
          </a:p>
          <a:p>
            <a:r>
              <a:rPr lang="en-US" dirty="0"/>
              <a:t>Varying levels of openness</a:t>
            </a:r>
          </a:p>
          <a:p>
            <a:pPr lvl="1"/>
            <a:r>
              <a:rPr lang="en-US" dirty="0"/>
              <a:t>Some pre-trained models on </a:t>
            </a:r>
            <a:r>
              <a:rPr lang="en-US" dirty="0" err="1"/>
              <a:t>Huggingface</a:t>
            </a:r>
            <a:endParaRPr lang="en-US" dirty="0"/>
          </a:p>
          <a:p>
            <a:pPr lvl="1"/>
            <a:r>
              <a:rPr lang="en-US" dirty="0"/>
              <a:t>An open LLM + RLHF (reinforcement learning from human feedback) + RLAIF (reinforcement learning from AI feedback) + DPO (direct preference optimization) = best bang for buck, outside of </a:t>
            </a:r>
            <a:r>
              <a:rPr lang="en-US" dirty="0" err="1"/>
              <a:t>ChatGPT</a:t>
            </a:r>
            <a:r>
              <a:rPr lang="en-US" dirty="0"/>
              <a:t> or similar</a:t>
            </a:r>
          </a:p>
          <a:p>
            <a:endParaRPr lang="en-US" dirty="0"/>
          </a:p>
          <a:p>
            <a:endParaRPr lang="en-US" dirty="0"/>
          </a:p>
        </p:txBody>
      </p:sp>
    </p:spTree>
    <p:extLst>
      <p:ext uri="{BB962C8B-B14F-4D97-AF65-F5344CB8AC3E}">
        <p14:creationId xmlns:p14="http://schemas.microsoft.com/office/powerpoint/2010/main" val="132884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vintage weighing scales">
            <a:extLst>
              <a:ext uri="{FF2B5EF4-FFF2-40B4-BE49-F238E27FC236}">
                <a16:creationId xmlns:a16="http://schemas.microsoft.com/office/drawing/2014/main" id="{FEEBF5C1-0BE7-4AAE-1A47-EF774930ACD1}"/>
              </a:ext>
            </a:extLst>
          </p:cNvPr>
          <p:cNvPicPr>
            <a:picLocks noChangeAspect="1"/>
          </p:cNvPicPr>
          <p:nvPr/>
        </p:nvPicPr>
        <p:blipFill rotWithShape="1">
          <a:blip r:embed="rId3"/>
          <a:srcRect t="13103" r="-1" b="34154"/>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CCD19254-5BCC-0AE7-6C8E-4BE1546A2724}"/>
              </a:ext>
            </a:extLst>
          </p:cNvPr>
          <p:cNvSpPr>
            <a:spLocks noGrp="1"/>
          </p:cNvSpPr>
          <p:nvPr>
            <p:ph type="title"/>
          </p:nvPr>
        </p:nvSpPr>
        <p:spPr>
          <a:xfrm>
            <a:off x="477980" y="1122363"/>
            <a:ext cx="4607367" cy="3204134"/>
          </a:xfrm>
        </p:spPr>
        <p:txBody>
          <a:bodyPr vert="horz" lIns="91440" tIns="45720" rIns="91440" bIns="45720" rtlCol="0" anchor="b">
            <a:normAutofit/>
          </a:bodyPr>
          <a:lstStyle/>
          <a:p>
            <a:r>
              <a:rPr lang="en-US" sz="4800" dirty="0">
                <a:solidFill>
                  <a:schemeClr val="bg1"/>
                </a:solidFill>
              </a:rPr>
              <a:t>Technical, Ethical, and Legal Considerations</a:t>
            </a:r>
          </a:p>
        </p:txBody>
      </p:sp>
      <p:sp>
        <p:nvSpPr>
          <p:cNvPr id="5" name="Text Placeholder 4">
            <a:extLst>
              <a:ext uri="{FF2B5EF4-FFF2-40B4-BE49-F238E27FC236}">
                <a16:creationId xmlns:a16="http://schemas.microsoft.com/office/drawing/2014/main" id="{0B87715B-193D-87DD-B025-5E9A602C8EAC}"/>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bg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096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C0C57C-E42A-1CF0-46EF-5427D20263A3}"/>
              </a:ext>
            </a:extLst>
          </p:cNvPr>
          <p:cNvSpPr>
            <a:spLocks noGrp="1"/>
          </p:cNvSpPr>
          <p:nvPr>
            <p:ph type="title"/>
          </p:nvPr>
        </p:nvSpPr>
        <p:spPr/>
        <p:txBody>
          <a:bodyPr/>
          <a:lstStyle/>
          <a:p>
            <a:r>
              <a:rPr lang="en-US" dirty="0"/>
              <a:t>This is not unique to Generative AI</a:t>
            </a:r>
          </a:p>
        </p:txBody>
      </p:sp>
      <p:sp>
        <p:nvSpPr>
          <p:cNvPr id="5" name="Content Placeholder 4">
            <a:extLst>
              <a:ext uri="{FF2B5EF4-FFF2-40B4-BE49-F238E27FC236}">
                <a16:creationId xmlns:a16="http://schemas.microsoft.com/office/drawing/2014/main" id="{BF9E173D-FDCF-34A8-26C0-508A96ED3660}"/>
              </a:ext>
            </a:extLst>
          </p:cNvPr>
          <p:cNvSpPr>
            <a:spLocks noGrp="1"/>
          </p:cNvSpPr>
          <p:nvPr>
            <p:ph idx="1"/>
          </p:nvPr>
        </p:nvSpPr>
        <p:spPr/>
        <p:txBody>
          <a:bodyPr/>
          <a:lstStyle/>
          <a:p>
            <a:r>
              <a:rPr lang="en-US" dirty="0"/>
              <a:t>Recall our Sept 19 lecture on Ethics in AI/ML</a:t>
            </a:r>
            <a:r>
              <a:rPr lang="en-US" b="1" dirty="0"/>
              <a:t>: we should always be considering the ethical and legal ramifications of our work</a:t>
            </a:r>
          </a:p>
          <a:p>
            <a:endParaRPr lang="en-US" b="1" dirty="0"/>
          </a:p>
          <a:p>
            <a:r>
              <a:rPr lang="en-US" b="1" dirty="0"/>
              <a:t>But: </a:t>
            </a:r>
            <a:r>
              <a:rPr lang="en-US" dirty="0"/>
              <a:t>given how widely available and easily accessed tools like </a:t>
            </a:r>
            <a:r>
              <a:rPr lang="en-US" dirty="0" err="1"/>
              <a:t>ChatGPT</a:t>
            </a:r>
            <a:r>
              <a:rPr lang="en-US" dirty="0"/>
              <a:t> are, and the hype surrounding them</a:t>
            </a:r>
          </a:p>
          <a:p>
            <a:endParaRPr lang="en-US" dirty="0"/>
          </a:p>
          <a:p>
            <a:r>
              <a:rPr lang="en-US" b="1" dirty="0"/>
              <a:t>There’s never been a better time to have these conversations</a:t>
            </a:r>
          </a:p>
          <a:p>
            <a:endParaRPr lang="en-US" dirty="0"/>
          </a:p>
        </p:txBody>
      </p:sp>
    </p:spTree>
    <p:extLst>
      <p:ext uri="{BB962C8B-B14F-4D97-AF65-F5344CB8AC3E}">
        <p14:creationId xmlns:p14="http://schemas.microsoft.com/office/powerpoint/2010/main" val="1477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A133-0885-8138-DF92-5BFAEBE6A3FE}"/>
              </a:ext>
            </a:extLst>
          </p:cNvPr>
          <p:cNvSpPr>
            <a:spLocks noGrp="1"/>
          </p:cNvSpPr>
          <p:nvPr>
            <p:ph type="title"/>
          </p:nvPr>
        </p:nvSpPr>
        <p:spPr/>
        <p:txBody>
          <a:bodyPr/>
          <a:lstStyle/>
          <a:p>
            <a:r>
              <a:rPr lang="en-US" dirty="0"/>
              <a:t>Advantages of Generative AI</a:t>
            </a:r>
          </a:p>
        </p:txBody>
      </p:sp>
      <p:sp>
        <p:nvSpPr>
          <p:cNvPr id="3" name="Content Placeholder 2">
            <a:extLst>
              <a:ext uri="{FF2B5EF4-FFF2-40B4-BE49-F238E27FC236}">
                <a16:creationId xmlns:a16="http://schemas.microsoft.com/office/drawing/2014/main" id="{6A000E1A-71A9-625B-A9A0-53067A16BE89}"/>
              </a:ext>
            </a:extLst>
          </p:cNvPr>
          <p:cNvSpPr>
            <a:spLocks noGrp="1"/>
          </p:cNvSpPr>
          <p:nvPr>
            <p:ph idx="1"/>
          </p:nvPr>
        </p:nvSpPr>
        <p:spPr/>
        <p:txBody>
          <a:bodyPr/>
          <a:lstStyle/>
          <a:p>
            <a:r>
              <a:rPr lang="en-US" dirty="0"/>
              <a:t>Already legion!</a:t>
            </a:r>
          </a:p>
          <a:p>
            <a:endParaRPr lang="en-US" dirty="0"/>
          </a:p>
          <a:p>
            <a:r>
              <a:rPr lang="en-US" dirty="0"/>
              <a:t>Democratize access to art and figure generation</a:t>
            </a:r>
          </a:p>
          <a:p>
            <a:r>
              <a:rPr lang="en-US" dirty="0"/>
              <a:t>Interactive, natural-language interfaces</a:t>
            </a:r>
          </a:p>
          <a:p>
            <a:pPr lvl="1"/>
            <a:r>
              <a:rPr lang="en-US" dirty="0"/>
              <a:t>As opposed to arcane tricks and query optimization hacks with traditional search engines</a:t>
            </a:r>
          </a:p>
          <a:p>
            <a:r>
              <a:rPr lang="en-US" dirty="0"/>
              <a:t>Revealed clear weaknesses in our assessment protocols</a:t>
            </a:r>
          </a:p>
          <a:p>
            <a:pPr lvl="1"/>
            <a:r>
              <a:rPr lang="en-US" dirty="0"/>
              <a:t>Educational assessment (i.e., grading) should not be contingent on whether or not you had access to a chatbot</a:t>
            </a:r>
          </a:p>
        </p:txBody>
      </p:sp>
    </p:spTree>
    <p:extLst>
      <p:ext uri="{BB962C8B-B14F-4D97-AF65-F5344CB8AC3E}">
        <p14:creationId xmlns:p14="http://schemas.microsoft.com/office/powerpoint/2010/main" val="31811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6098-3CD1-74C0-8801-442E689B5193}"/>
              </a:ext>
            </a:extLst>
          </p:cNvPr>
          <p:cNvSpPr>
            <a:spLocks noGrp="1"/>
          </p:cNvSpPr>
          <p:nvPr>
            <p:ph type="title"/>
          </p:nvPr>
        </p:nvSpPr>
        <p:spPr/>
        <p:txBody>
          <a:bodyPr/>
          <a:lstStyle/>
          <a:p>
            <a:r>
              <a:rPr lang="en-US" dirty="0"/>
              <a:t>Advantages of Generative AI</a:t>
            </a:r>
          </a:p>
        </p:txBody>
      </p:sp>
      <p:sp>
        <p:nvSpPr>
          <p:cNvPr id="3" name="Content Placeholder 2">
            <a:extLst>
              <a:ext uri="{FF2B5EF4-FFF2-40B4-BE49-F238E27FC236}">
                <a16:creationId xmlns:a16="http://schemas.microsoft.com/office/drawing/2014/main" id="{645BA4FB-6252-7485-324E-84B5D3EC4978}"/>
              </a:ext>
            </a:extLst>
          </p:cNvPr>
          <p:cNvSpPr>
            <a:spLocks noGrp="1"/>
          </p:cNvSpPr>
          <p:nvPr>
            <p:ph idx="1"/>
          </p:nvPr>
        </p:nvSpPr>
        <p:spPr>
          <a:xfrm>
            <a:off x="838200" y="1825625"/>
            <a:ext cx="6946900" cy="4351338"/>
          </a:xfrm>
        </p:spPr>
        <p:txBody>
          <a:bodyPr/>
          <a:lstStyle/>
          <a:p>
            <a:r>
              <a:rPr lang="en-US" dirty="0"/>
              <a:t>New scientific discoveries around medicine, biology, chemistry, and biochemistry</a:t>
            </a:r>
          </a:p>
          <a:p>
            <a:r>
              <a:rPr lang="en-US" dirty="0"/>
              <a:t>Design new compounds (drugs, antibiotics, treatments) by teaching generative models about known ones</a:t>
            </a:r>
          </a:p>
          <a:p>
            <a:r>
              <a:rPr lang="en-US" dirty="0"/>
              <a:t>Keynote speaker at IOB Symposium in October spoke about using LLMs to discover new proteins!</a:t>
            </a:r>
          </a:p>
        </p:txBody>
      </p:sp>
      <p:pic>
        <p:nvPicPr>
          <p:cNvPr id="4" name="Picture 3" descr="A diagram of a structure&#10;&#10;Description automatically generated">
            <a:extLst>
              <a:ext uri="{FF2B5EF4-FFF2-40B4-BE49-F238E27FC236}">
                <a16:creationId xmlns:a16="http://schemas.microsoft.com/office/drawing/2014/main" id="{C1D5F302-E801-81F9-6FAD-C83D18DC7586}"/>
              </a:ext>
            </a:extLst>
          </p:cNvPr>
          <p:cNvPicPr>
            <a:picLocks noChangeAspect="1"/>
          </p:cNvPicPr>
          <p:nvPr/>
        </p:nvPicPr>
        <p:blipFill>
          <a:blip r:embed="rId3"/>
          <a:stretch>
            <a:fillRect/>
          </a:stretch>
        </p:blipFill>
        <p:spPr>
          <a:xfrm>
            <a:off x="7785100" y="828675"/>
            <a:ext cx="4406900" cy="5740400"/>
          </a:xfrm>
          <a:prstGeom prst="rect">
            <a:avLst/>
          </a:prstGeom>
        </p:spPr>
      </p:pic>
    </p:spTree>
    <p:extLst>
      <p:ext uri="{BB962C8B-B14F-4D97-AF65-F5344CB8AC3E}">
        <p14:creationId xmlns:p14="http://schemas.microsoft.com/office/powerpoint/2010/main" val="31461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5AE6-C075-F00A-D903-309386D45A2D}"/>
              </a:ext>
            </a:extLst>
          </p:cNvPr>
          <p:cNvSpPr>
            <a:spLocks noGrp="1"/>
          </p:cNvSpPr>
          <p:nvPr>
            <p:ph type="title"/>
          </p:nvPr>
        </p:nvSpPr>
        <p:spPr/>
        <p:txBody>
          <a:bodyPr/>
          <a:lstStyle/>
          <a:p>
            <a:r>
              <a:rPr lang="en-US" dirty="0"/>
              <a:t>Caveat Emptor</a:t>
            </a:r>
          </a:p>
        </p:txBody>
      </p:sp>
      <p:pic>
        <p:nvPicPr>
          <p:cNvPr id="5" name="Picture 4" descr="A chart with a bird and a diagram&#10;&#10;Description automatically generated">
            <a:extLst>
              <a:ext uri="{FF2B5EF4-FFF2-40B4-BE49-F238E27FC236}">
                <a16:creationId xmlns:a16="http://schemas.microsoft.com/office/drawing/2014/main" id="{71AAAC72-0A54-C5AD-A42F-05E24D6AD4BB}"/>
              </a:ext>
            </a:extLst>
          </p:cNvPr>
          <p:cNvPicPr>
            <a:picLocks noChangeAspect="1"/>
          </p:cNvPicPr>
          <p:nvPr/>
        </p:nvPicPr>
        <p:blipFill>
          <a:blip r:embed="rId2"/>
          <a:stretch>
            <a:fillRect/>
          </a:stretch>
        </p:blipFill>
        <p:spPr>
          <a:xfrm>
            <a:off x="2309627" y="1385971"/>
            <a:ext cx="7572746" cy="5327650"/>
          </a:xfrm>
          <a:prstGeom prst="rect">
            <a:avLst/>
          </a:prstGeom>
        </p:spPr>
      </p:pic>
    </p:spTree>
    <p:extLst>
      <p:ext uri="{BB962C8B-B14F-4D97-AF65-F5344CB8AC3E}">
        <p14:creationId xmlns:p14="http://schemas.microsoft.com/office/powerpoint/2010/main" val="2115175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D868-6001-00F9-25A8-AA4C2E592B00}"/>
              </a:ext>
            </a:extLst>
          </p:cNvPr>
          <p:cNvSpPr>
            <a:spLocks noGrp="1"/>
          </p:cNvSpPr>
          <p:nvPr>
            <p:ph type="title"/>
          </p:nvPr>
        </p:nvSpPr>
        <p:spPr/>
        <p:txBody>
          <a:bodyPr/>
          <a:lstStyle/>
          <a:p>
            <a:r>
              <a:rPr lang="en-US" dirty="0"/>
              <a:t>Advantages of Generative AI</a:t>
            </a:r>
          </a:p>
        </p:txBody>
      </p:sp>
      <p:sp>
        <p:nvSpPr>
          <p:cNvPr id="3" name="Content Placeholder 2">
            <a:extLst>
              <a:ext uri="{FF2B5EF4-FFF2-40B4-BE49-F238E27FC236}">
                <a16:creationId xmlns:a16="http://schemas.microsoft.com/office/drawing/2014/main" id="{F3373689-C6F2-FD91-04BD-4F6E39E5B067}"/>
              </a:ext>
            </a:extLst>
          </p:cNvPr>
          <p:cNvSpPr>
            <a:spLocks noGrp="1"/>
          </p:cNvSpPr>
          <p:nvPr>
            <p:ph idx="1"/>
          </p:nvPr>
        </p:nvSpPr>
        <p:spPr>
          <a:xfrm>
            <a:off x="838200" y="1825625"/>
            <a:ext cx="6278098" cy="4351338"/>
          </a:xfrm>
        </p:spPr>
        <p:txBody>
          <a:bodyPr/>
          <a:lstStyle/>
          <a:p>
            <a:r>
              <a:rPr lang="en-US" dirty="0"/>
              <a:t>Accessibility and interactivity</a:t>
            </a:r>
          </a:p>
          <a:p>
            <a:r>
              <a:rPr lang="en-US" dirty="0"/>
              <a:t>Original image (top left) interpolated along VAE latent distribution, producing different facial expressions</a:t>
            </a:r>
          </a:p>
          <a:p>
            <a:r>
              <a:rPr lang="en-US" dirty="0"/>
              <a:t>Virtual avatars, assistants, video gaming</a:t>
            </a:r>
          </a:p>
        </p:txBody>
      </p:sp>
      <p:pic>
        <p:nvPicPr>
          <p:cNvPr id="5" name="Picture 4" descr="A collage of a person's face&#10;&#10;Description automatically generated">
            <a:extLst>
              <a:ext uri="{FF2B5EF4-FFF2-40B4-BE49-F238E27FC236}">
                <a16:creationId xmlns:a16="http://schemas.microsoft.com/office/drawing/2014/main" id="{92A9E70A-08DB-606B-ADD7-04105CFBDEBE}"/>
              </a:ext>
            </a:extLst>
          </p:cNvPr>
          <p:cNvPicPr>
            <a:picLocks noChangeAspect="1"/>
          </p:cNvPicPr>
          <p:nvPr/>
        </p:nvPicPr>
        <p:blipFill>
          <a:blip r:embed="rId3"/>
          <a:stretch>
            <a:fillRect/>
          </a:stretch>
        </p:blipFill>
        <p:spPr>
          <a:xfrm>
            <a:off x="7116298" y="2115344"/>
            <a:ext cx="4749800" cy="3162300"/>
          </a:xfrm>
          <a:prstGeom prst="rect">
            <a:avLst/>
          </a:prstGeom>
        </p:spPr>
      </p:pic>
    </p:spTree>
    <p:extLst>
      <p:ext uri="{BB962C8B-B14F-4D97-AF65-F5344CB8AC3E}">
        <p14:creationId xmlns:p14="http://schemas.microsoft.com/office/powerpoint/2010/main" val="175193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BA63-4BE7-C04B-A7C2-4F9F59F6CB13}"/>
              </a:ext>
            </a:extLst>
          </p:cNvPr>
          <p:cNvSpPr>
            <a:spLocks noGrp="1"/>
          </p:cNvSpPr>
          <p:nvPr>
            <p:ph type="title"/>
          </p:nvPr>
        </p:nvSpPr>
        <p:spPr/>
        <p:txBody>
          <a:bodyPr/>
          <a:lstStyle/>
          <a:p>
            <a:r>
              <a:rPr lang="en-US" dirty="0"/>
              <a:t>Technical issues</a:t>
            </a:r>
          </a:p>
        </p:txBody>
      </p:sp>
      <p:sp>
        <p:nvSpPr>
          <p:cNvPr id="3" name="Content Placeholder 2">
            <a:extLst>
              <a:ext uri="{FF2B5EF4-FFF2-40B4-BE49-F238E27FC236}">
                <a16:creationId xmlns:a16="http://schemas.microsoft.com/office/drawing/2014/main" id="{2C5A1750-0AA2-C7DE-1C19-703A2154500A}"/>
              </a:ext>
            </a:extLst>
          </p:cNvPr>
          <p:cNvSpPr>
            <a:spLocks noGrp="1"/>
          </p:cNvSpPr>
          <p:nvPr>
            <p:ph idx="1"/>
          </p:nvPr>
        </p:nvSpPr>
        <p:spPr>
          <a:xfrm>
            <a:off x="838200" y="1825625"/>
            <a:ext cx="6140116" cy="4351338"/>
          </a:xfrm>
        </p:spPr>
        <p:txBody>
          <a:bodyPr/>
          <a:lstStyle/>
          <a:p>
            <a:r>
              <a:rPr lang="en-US" dirty="0"/>
              <a:t>Recursive model training</a:t>
            </a:r>
          </a:p>
          <a:p>
            <a:pPr lvl="1"/>
            <a:r>
              <a:rPr lang="en-US" dirty="0"/>
              <a:t>As more information on the internet (images, text) is AI-generated, LLMs will ingest this data as part of their training, creating a recursive training loop</a:t>
            </a:r>
          </a:p>
          <a:p>
            <a:pPr lvl="1"/>
            <a:r>
              <a:rPr lang="en-US" dirty="0"/>
              <a:t>“The Curse of Recursion: Training on Generated Data Makes Models Forget”</a:t>
            </a:r>
          </a:p>
          <a:p>
            <a:pPr lvl="1"/>
            <a:r>
              <a:rPr lang="en-US" dirty="0">
                <a:hlinkClick r:id="rId2"/>
              </a:rPr>
              <a:t>https://arxiv.org/abs/2305.17493</a:t>
            </a:r>
            <a:endParaRPr lang="en-US" dirty="0"/>
          </a:p>
          <a:p>
            <a:endParaRPr lang="en-US" dirty="0"/>
          </a:p>
          <a:p>
            <a:endParaRPr lang="en-US" dirty="0"/>
          </a:p>
        </p:txBody>
      </p:sp>
      <p:pic>
        <p:nvPicPr>
          <p:cNvPr id="5" name="Picture 4" descr="A diagram of data and text&#10;&#10;Description automatically generated">
            <a:extLst>
              <a:ext uri="{FF2B5EF4-FFF2-40B4-BE49-F238E27FC236}">
                <a16:creationId xmlns:a16="http://schemas.microsoft.com/office/drawing/2014/main" id="{F0F005FD-E7D7-BB5C-FA73-2EFD4249D2D7}"/>
              </a:ext>
            </a:extLst>
          </p:cNvPr>
          <p:cNvPicPr>
            <a:picLocks noChangeAspect="1"/>
          </p:cNvPicPr>
          <p:nvPr/>
        </p:nvPicPr>
        <p:blipFill>
          <a:blip r:embed="rId3"/>
          <a:stretch>
            <a:fillRect/>
          </a:stretch>
        </p:blipFill>
        <p:spPr>
          <a:xfrm>
            <a:off x="6686404" y="1825624"/>
            <a:ext cx="5505596" cy="3388059"/>
          </a:xfrm>
          <a:prstGeom prst="rect">
            <a:avLst/>
          </a:prstGeom>
        </p:spPr>
      </p:pic>
    </p:spTree>
    <p:extLst>
      <p:ext uri="{BB962C8B-B14F-4D97-AF65-F5344CB8AC3E}">
        <p14:creationId xmlns:p14="http://schemas.microsoft.com/office/powerpoint/2010/main" val="69006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2F97-B79A-0979-2034-90799B44432B}"/>
              </a:ext>
            </a:extLst>
          </p:cNvPr>
          <p:cNvSpPr>
            <a:spLocks noGrp="1"/>
          </p:cNvSpPr>
          <p:nvPr>
            <p:ph type="title"/>
          </p:nvPr>
        </p:nvSpPr>
        <p:spPr/>
        <p:txBody>
          <a:bodyPr/>
          <a:lstStyle/>
          <a:p>
            <a:r>
              <a:rPr lang="en-US" dirty="0"/>
              <a:t>Technical issues</a:t>
            </a:r>
          </a:p>
        </p:txBody>
      </p:sp>
      <p:sp>
        <p:nvSpPr>
          <p:cNvPr id="3" name="Content Placeholder 2">
            <a:extLst>
              <a:ext uri="{FF2B5EF4-FFF2-40B4-BE49-F238E27FC236}">
                <a16:creationId xmlns:a16="http://schemas.microsoft.com/office/drawing/2014/main" id="{DCAEF616-A548-E25E-D069-52BF147B4289}"/>
              </a:ext>
            </a:extLst>
          </p:cNvPr>
          <p:cNvSpPr>
            <a:spLocks noGrp="1"/>
          </p:cNvSpPr>
          <p:nvPr>
            <p:ph idx="1"/>
          </p:nvPr>
        </p:nvSpPr>
        <p:spPr/>
        <p:txBody>
          <a:bodyPr/>
          <a:lstStyle/>
          <a:p>
            <a:r>
              <a:rPr lang="en-US" dirty="0"/>
              <a:t>Examples of recursive model training</a:t>
            </a:r>
          </a:p>
        </p:txBody>
      </p:sp>
      <p:pic>
        <p:nvPicPr>
          <p:cNvPr id="5" name="Picture 4" descr="A graph of a graph with numbers and a red line&#10;&#10;Description automatically generated">
            <a:extLst>
              <a:ext uri="{FF2B5EF4-FFF2-40B4-BE49-F238E27FC236}">
                <a16:creationId xmlns:a16="http://schemas.microsoft.com/office/drawing/2014/main" id="{659610D9-E37D-3CA7-C21E-72DDB31C6AB2}"/>
              </a:ext>
            </a:extLst>
          </p:cNvPr>
          <p:cNvPicPr>
            <a:picLocks noChangeAspect="1"/>
          </p:cNvPicPr>
          <p:nvPr/>
        </p:nvPicPr>
        <p:blipFill>
          <a:blip r:embed="rId2"/>
          <a:stretch>
            <a:fillRect/>
          </a:stretch>
        </p:blipFill>
        <p:spPr>
          <a:xfrm>
            <a:off x="942637" y="2573382"/>
            <a:ext cx="10411163" cy="3902083"/>
          </a:xfrm>
          <a:prstGeom prst="rect">
            <a:avLst/>
          </a:prstGeom>
        </p:spPr>
      </p:pic>
      <p:pic>
        <p:nvPicPr>
          <p:cNvPr id="7" name="Picture 6" descr="A yellow and purple dots&#10;&#10;Description automatically generated">
            <a:extLst>
              <a:ext uri="{FF2B5EF4-FFF2-40B4-BE49-F238E27FC236}">
                <a16:creationId xmlns:a16="http://schemas.microsoft.com/office/drawing/2014/main" id="{F1C6DF0C-937C-FCBA-5328-B67AC9636D3A}"/>
              </a:ext>
            </a:extLst>
          </p:cNvPr>
          <p:cNvPicPr>
            <a:picLocks noChangeAspect="1"/>
          </p:cNvPicPr>
          <p:nvPr/>
        </p:nvPicPr>
        <p:blipFill>
          <a:blip r:embed="rId3"/>
          <a:stretch>
            <a:fillRect/>
          </a:stretch>
        </p:blipFill>
        <p:spPr>
          <a:xfrm>
            <a:off x="351002" y="2735974"/>
            <a:ext cx="11578895" cy="2975015"/>
          </a:xfrm>
          <a:prstGeom prst="rect">
            <a:avLst/>
          </a:prstGeom>
        </p:spPr>
      </p:pic>
      <p:pic>
        <p:nvPicPr>
          <p:cNvPr id="9" name="Picture 8" descr="A collage of numbers&#10;&#10;Description automatically generated">
            <a:extLst>
              <a:ext uri="{FF2B5EF4-FFF2-40B4-BE49-F238E27FC236}">
                <a16:creationId xmlns:a16="http://schemas.microsoft.com/office/drawing/2014/main" id="{36DC2054-9FB7-8849-DDCB-94A686AF8AE7}"/>
              </a:ext>
            </a:extLst>
          </p:cNvPr>
          <p:cNvPicPr>
            <a:picLocks noChangeAspect="1"/>
          </p:cNvPicPr>
          <p:nvPr/>
        </p:nvPicPr>
        <p:blipFill>
          <a:blip r:embed="rId4"/>
          <a:stretch>
            <a:fillRect/>
          </a:stretch>
        </p:blipFill>
        <p:spPr>
          <a:xfrm>
            <a:off x="254150" y="2864297"/>
            <a:ext cx="11683700" cy="3320252"/>
          </a:xfrm>
          <a:prstGeom prst="rect">
            <a:avLst/>
          </a:prstGeom>
        </p:spPr>
      </p:pic>
    </p:spTree>
    <p:extLst>
      <p:ext uri="{BB962C8B-B14F-4D97-AF65-F5344CB8AC3E}">
        <p14:creationId xmlns:p14="http://schemas.microsoft.com/office/powerpoint/2010/main" val="280248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3006-1CB6-155A-92F3-D0BDDFC57ED9}"/>
              </a:ext>
            </a:extLst>
          </p:cNvPr>
          <p:cNvSpPr>
            <a:spLocks noGrp="1"/>
          </p:cNvSpPr>
          <p:nvPr>
            <p:ph type="title"/>
          </p:nvPr>
        </p:nvSpPr>
        <p:spPr/>
        <p:txBody>
          <a:bodyPr/>
          <a:lstStyle/>
          <a:p>
            <a:r>
              <a:rPr lang="en-US" dirty="0"/>
              <a:t>Legal issues</a:t>
            </a:r>
          </a:p>
        </p:txBody>
      </p:sp>
      <p:sp>
        <p:nvSpPr>
          <p:cNvPr id="3" name="Content Placeholder 2">
            <a:extLst>
              <a:ext uri="{FF2B5EF4-FFF2-40B4-BE49-F238E27FC236}">
                <a16:creationId xmlns:a16="http://schemas.microsoft.com/office/drawing/2014/main" id="{E38A8042-F7FF-FFF5-64FA-F3AA6FBB4C16}"/>
              </a:ext>
            </a:extLst>
          </p:cNvPr>
          <p:cNvSpPr>
            <a:spLocks noGrp="1"/>
          </p:cNvSpPr>
          <p:nvPr>
            <p:ph idx="1"/>
          </p:nvPr>
        </p:nvSpPr>
        <p:spPr>
          <a:xfrm>
            <a:off x="838200" y="1825624"/>
            <a:ext cx="10515600" cy="5032375"/>
          </a:xfrm>
        </p:spPr>
        <p:txBody>
          <a:bodyPr/>
          <a:lstStyle/>
          <a:p>
            <a:r>
              <a:rPr lang="en-US" dirty="0"/>
              <a:t>Copyright</a:t>
            </a:r>
          </a:p>
          <a:p>
            <a:pPr lvl="1"/>
            <a:r>
              <a:rPr lang="en-US" dirty="0" err="1"/>
              <a:t>OpenAI</a:t>
            </a:r>
            <a:r>
              <a:rPr lang="en-US" dirty="0"/>
              <a:t>, </a:t>
            </a:r>
            <a:r>
              <a:rPr lang="en-US" dirty="0" err="1"/>
              <a:t>Midjourney</a:t>
            </a:r>
            <a:r>
              <a:rPr lang="en-US" dirty="0"/>
              <a:t> most likely training on image datasets </a:t>
            </a:r>
            <a:r>
              <a:rPr lang="en-US" b="1" dirty="0"/>
              <a:t>without</a:t>
            </a:r>
            <a:r>
              <a:rPr lang="en-US" dirty="0"/>
              <a:t> permission from authors</a:t>
            </a:r>
          </a:p>
          <a:p>
            <a:pPr lvl="1"/>
            <a:r>
              <a:rPr lang="en-US" dirty="0"/>
              <a:t>Currently in the US, AI-generated art cannot be copyrighted </a:t>
            </a:r>
            <a:r>
              <a:rPr lang="en-US" dirty="0">
                <a:sym typeface="Wingdings" pitchFamily="2" charset="2"/>
              </a:rPr>
              <a:t> </a:t>
            </a:r>
            <a:r>
              <a:rPr lang="en-US" b="1" dirty="0">
                <a:sym typeface="Wingdings" pitchFamily="2" charset="2"/>
              </a:rPr>
              <a:t>potential boon for public domain!</a:t>
            </a:r>
          </a:p>
          <a:p>
            <a:r>
              <a:rPr lang="en-US" dirty="0">
                <a:sym typeface="Wingdings" pitchFamily="2" charset="2"/>
              </a:rPr>
              <a:t>Plagiarism</a:t>
            </a:r>
          </a:p>
          <a:p>
            <a:pPr lvl="1"/>
            <a:r>
              <a:rPr lang="en-US" dirty="0">
                <a:sym typeface="Wingdings" pitchFamily="2" charset="2"/>
              </a:rPr>
              <a:t>Simply: if you didn’t write/code/create it </a:t>
            </a:r>
            <a:r>
              <a:rPr lang="en-US" b="1" dirty="0">
                <a:sym typeface="Wingdings" pitchFamily="2" charset="2"/>
              </a:rPr>
              <a:t>yourself</a:t>
            </a:r>
            <a:r>
              <a:rPr lang="en-US" dirty="0">
                <a:sym typeface="Wingdings" pitchFamily="2" charset="2"/>
              </a:rPr>
              <a:t>, and you didn’t otherwise specify where it came from (and sometimes, even if you did), it’s </a:t>
            </a:r>
            <a:r>
              <a:rPr lang="en-US" b="1" dirty="0">
                <a:sym typeface="Wingdings" pitchFamily="2" charset="2"/>
              </a:rPr>
              <a:t>plagiarism</a:t>
            </a:r>
            <a:endParaRPr lang="en-US" dirty="0">
              <a:sym typeface="Wingdings" pitchFamily="2" charset="2"/>
            </a:endParaRPr>
          </a:p>
          <a:p>
            <a:pPr lvl="1"/>
            <a:r>
              <a:rPr lang="en-US" dirty="0">
                <a:sym typeface="Wingdings" pitchFamily="2" charset="2"/>
              </a:rPr>
              <a:t>Is getting the answer from </a:t>
            </a:r>
            <a:r>
              <a:rPr lang="en-US" dirty="0" err="1">
                <a:sym typeface="Wingdings" pitchFamily="2" charset="2"/>
              </a:rPr>
              <a:t>ChatGPT</a:t>
            </a:r>
            <a:r>
              <a:rPr lang="en-US" dirty="0">
                <a:sym typeface="Wingdings" pitchFamily="2" charset="2"/>
              </a:rPr>
              <a:t> and presenting it as your own any different from getting the answer from your classmate and presenting it as your own?</a:t>
            </a:r>
          </a:p>
          <a:p>
            <a:pPr lvl="1"/>
            <a:r>
              <a:rPr lang="en-US" dirty="0">
                <a:sym typeface="Wingdings" pitchFamily="2" charset="2"/>
              </a:rPr>
              <a:t>Huge implications in professional fields, given current chatbot accuracy levels</a:t>
            </a:r>
          </a:p>
          <a:p>
            <a:pPr lvl="1"/>
            <a:endParaRPr lang="en-US" dirty="0">
              <a:sym typeface="Wingdings" pitchFamily="2" charset="2"/>
            </a:endParaRPr>
          </a:p>
          <a:p>
            <a:pPr lvl="1"/>
            <a:endParaRPr lang="en-US" dirty="0"/>
          </a:p>
        </p:txBody>
      </p:sp>
    </p:spTree>
    <p:extLst>
      <p:ext uri="{BB962C8B-B14F-4D97-AF65-F5344CB8AC3E}">
        <p14:creationId xmlns:p14="http://schemas.microsoft.com/office/powerpoint/2010/main" val="20859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F637-7ECB-6E15-D0D9-AB44E337175D}"/>
              </a:ext>
            </a:extLst>
          </p:cNvPr>
          <p:cNvSpPr>
            <a:spLocks noGrp="1"/>
          </p:cNvSpPr>
          <p:nvPr>
            <p:ph type="title"/>
          </p:nvPr>
        </p:nvSpPr>
        <p:spPr/>
        <p:txBody>
          <a:bodyPr/>
          <a:lstStyle/>
          <a:p>
            <a:r>
              <a:rPr lang="en-US" dirty="0"/>
              <a:t>Ethical and moral issues</a:t>
            </a:r>
          </a:p>
        </p:txBody>
      </p:sp>
      <p:sp>
        <p:nvSpPr>
          <p:cNvPr id="3" name="Content Placeholder 2">
            <a:extLst>
              <a:ext uri="{FF2B5EF4-FFF2-40B4-BE49-F238E27FC236}">
                <a16:creationId xmlns:a16="http://schemas.microsoft.com/office/drawing/2014/main" id="{D683F03E-0522-B3A4-EFBE-83E999B3B964}"/>
              </a:ext>
            </a:extLst>
          </p:cNvPr>
          <p:cNvSpPr>
            <a:spLocks noGrp="1"/>
          </p:cNvSpPr>
          <p:nvPr>
            <p:ph idx="1"/>
          </p:nvPr>
        </p:nvSpPr>
        <p:spPr>
          <a:xfrm>
            <a:off x="838200" y="1825625"/>
            <a:ext cx="4359442" cy="4351338"/>
          </a:xfrm>
        </p:spPr>
        <p:txBody>
          <a:bodyPr/>
          <a:lstStyle/>
          <a:p>
            <a:r>
              <a:rPr lang="en-US" dirty="0"/>
              <a:t>Disinformation</a:t>
            </a:r>
          </a:p>
          <a:p>
            <a:r>
              <a:rPr lang="en-US" dirty="0"/>
              <a:t>Enabling/scaling abuse</a:t>
            </a:r>
          </a:p>
          <a:p>
            <a:r>
              <a:rPr lang="en-US" dirty="0"/>
              <a:t>Environmental concerns</a:t>
            </a:r>
          </a:p>
          <a:p>
            <a:r>
              <a:rPr lang="en-US" dirty="0"/>
              <a:t>Worker exploitation</a:t>
            </a:r>
          </a:p>
          <a:p>
            <a:r>
              <a:rPr lang="en-US" dirty="0"/>
              <a:t>Hidden costs of AI</a:t>
            </a:r>
          </a:p>
          <a:p>
            <a:endParaRPr lang="en-US" dirty="0"/>
          </a:p>
        </p:txBody>
      </p:sp>
      <p:pic>
        <p:nvPicPr>
          <p:cNvPr id="2050" name="Picture 2" descr="There are many hidden costs of generative AI.">
            <a:extLst>
              <a:ext uri="{FF2B5EF4-FFF2-40B4-BE49-F238E27FC236}">
                <a16:creationId xmlns:a16="http://schemas.microsoft.com/office/drawing/2014/main" id="{FBEF0654-F0E6-F5FD-D1E3-5DB90833F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598" y="1690688"/>
            <a:ext cx="7078076" cy="3539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4D9FB20-0EAE-8335-42A9-D08F6A634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371" y="4335879"/>
            <a:ext cx="9579429"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73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500"/>
                                        <p:tgtEl>
                                          <p:spTgt spid="2050"/>
                                        </p:tgtEl>
                                      </p:cBhvr>
                                    </p:animEffect>
                                  </p:childTnLst>
                                </p:cTn>
                              </p:par>
                              <p:par>
                                <p:cTn id="34" presetID="10" presetClass="exit" presetSubtype="0" fill="hold" nodeType="withEffect">
                                  <p:stCondLst>
                                    <p:cond delay="0"/>
                                  </p:stCondLst>
                                  <p:childTnLst>
                                    <p:animEffect transition="out" filter="fade">
                                      <p:cBhvr>
                                        <p:cTn id="35" dur="500"/>
                                        <p:tgtEl>
                                          <p:spTgt spid="2052"/>
                                        </p:tgtEl>
                                      </p:cBhvr>
                                    </p:animEffect>
                                    <p:set>
                                      <p:cBhvr>
                                        <p:cTn id="36"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5B816-75B0-692D-B4F9-06EFEAE9FD86}"/>
              </a:ext>
            </a:extLst>
          </p:cNvPr>
          <p:cNvSpPr>
            <a:spLocks noGrp="1"/>
          </p:cNvSpPr>
          <p:nvPr>
            <p:ph type="title"/>
          </p:nvPr>
        </p:nvSpPr>
        <p:spPr/>
        <p:txBody>
          <a:bodyPr/>
          <a:lstStyle/>
          <a:p>
            <a:r>
              <a:rPr lang="en-US" dirty="0"/>
              <a:t>Philosophical issues</a:t>
            </a:r>
          </a:p>
        </p:txBody>
      </p:sp>
      <p:sp>
        <p:nvSpPr>
          <p:cNvPr id="3" name="Content Placeholder 2">
            <a:extLst>
              <a:ext uri="{FF2B5EF4-FFF2-40B4-BE49-F238E27FC236}">
                <a16:creationId xmlns:a16="http://schemas.microsoft.com/office/drawing/2014/main" id="{6887CA2D-FDA3-B7F0-96D3-272FE1CAB6E5}"/>
              </a:ext>
            </a:extLst>
          </p:cNvPr>
          <p:cNvSpPr>
            <a:spLocks noGrp="1"/>
          </p:cNvSpPr>
          <p:nvPr>
            <p:ph idx="1"/>
          </p:nvPr>
        </p:nvSpPr>
        <p:spPr/>
        <p:txBody>
          <a:bodyPr>
            <a:normAutofit lnSpcReduction="10000"/>
          </a:bodyPr>
          <a:lstStyle/>
          <a:p>
            <a:r>
              <a:rPr lang="en-US" dirty="0"/>
              <a:t>Novelty</a:t>
            </a:r>
          </a:p>
          <a:p>
            <a:pPr lvl="1"/>
            <a:r>
              <a:rPr lang="en-US" dirty="0"/>
              <a:t>Is the content generated from </a:t>
            </a:r>
            <a:r>
              <a:rPr lang="en-US" dirty="0" err="1"/>
              <a:t>ChatGPT</a:t>
            </a:r>
            <a:r>
              <a:rPr lang="en-US" dirty="0"/>
              <a:t> / </a:t>
            </a:r>
            <a:r>
              <a:rPr lang="en-US" dirty="0" err="1"/>
              <a:t>Midjourney</a:t>
            </a:r>
            <a:r>
              <a:rPr lang="en-US" dirty="0"/>
              <a:t> </a:t>
            </a:r>
            <a:r>
              <a:rPr lang="en-US" b="1" dirty="0"/>
              <a:t>new</a:t>
            </a:r>
            <a:r>
              <a:rPr lang="en-US" dirty="0"/>
              <a:t>?</a:t>
            </a:r>
          </a:p>
          <a:p>
            <a:r>
              <a:rPr lang="en-US" dirty="0"/>
              <a:t>The “tool” analogy</a:t>
            </a:r>
          </a:p>
          <a:p>
            <a:pPr lvl="1"/>
            <a:r>
              <a:rPr lang="en-US" dirty="0"/>
              <a:t>Generative AI is inherently neither good nor bad, but dependent on its application</a:t>
            </a:r>
          </a:p>
          <a:p>
            <a:endParaRPr lang="en-US" dirty="0"/>
          </a:p>
          <a:p>
            <a:r>
              <a:rPr lang="en-US" dirty="0"/>
              <a:t>In 1999, French cultural theorist Paul </a:t>
            </a:r>
            <a:r>
              <a:rPr lang="en-US" dirty="0" err="1"/>
              <a:t>Virilio</a:t>
            </a:r>
            <a:r>
              <a:rPr lang="en-US" dirty="0"/>
              <a:t> wrote, "</a:t>
            </a:r>
            <a:r>
              <a:rPr lang="en-US" i="1" dirty="0"/>
              <a:t>When you invent the ship, you also invent the shipwreck; when you invent the plane you also invent the plane crash; and when you invent electricity, you invent electrocution... Every technology carries its own negativity, which is invented at the same time as technical progress</a:t>
            </a:r>
            <a:r>
              <a:rPr lang="en-US" dirty="0"/>
              <a:t>."</a:t>
            </a:r>
          </a:p>
          <a:p>
            <a:endParaRPr lang="en-US" dirty="0"/>
          </a:p>
          <a:p>
            <a:endParaRPr lang="en-US" dirty="0"/>
          </a:p>
        </p:txBody>
      </p:sp>
    </p:spTree>
    <p:extLst>
      <p:ext uri="{BB962C8B-B14F-4D97-AF65-F5344CB8AC3E}">
        <p14:creationId xmlns:p14="http://schemas.microsoft.com/office/powerpoint/2010/main" val="23073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AB57-4673-49A4-A9A1-B9BCC9EDAFE7}"/>
              </a:ext>
            </a:extLst>
          </p:cNvPr>
          <p:cNvSpPr>
            <a:spLocks noGrp="1"/>
          </p:cNvSpPr>
          <p:nvPr>
            <p:ph type="title"/>
          </p:nvPr>
        </p:nvSpPr>
        <p:spPr/>
        <p:txBody>
          <a:bodyPr/>
          <a:lstStyle/>
          <a:p>
            <a:r>
              <a:rPr lang="en-US" dirty="0"/>
              <a:t>I don’t have answers</a:t>
            </a:r>
          </a:p>
        </p:txBody>
      </p:sp>
      <p:sp>
        <p:nvSpPr>
          <p:cNvPr id="3" name="Content Placeholder 2">
            <a:extLst>
              <a:ext uri="{FF2B5EF4-FFF2-40B4-BE49-F238E27FC236}">
                <a16:creationId xmlns:a16="http://schemas.microsoft.com/office/drawing/2014/main" id="{B208B962-4B45-A6A7-13C2-EDBAEDBECABA}"/>
              </a:ext>
            </a:extLst>
          </p:cNvPr>
          <p:cNvSpPr>
            <a:spLocks noGrp="1"/>
          </p:cNvSpPr>
          <p:nvPr>
            <p:ph idx="1"/>
          </p:nvPr>
        </p:nvSpPr>
        <p:spPr/>
        <p:txBody>
          <a:bodyPr/>
          <a:lstStyle/>
          <a:p>
            <a:r>
              <a:rPr lang="en-US" dirty="0"/>
              <a:t>But we </a:t>
            </a:r>
            <a:r>
              <a:rPr lang="en-US" b="1" dirty="0"/>
              <a:t>have to</a:t>
            </a:r>
            <a:r>
              <a:rPr lang="en-US" dirty="0"/>
              <a:t> think about the pitfalls, and especially about </a:t>
            </a:r>
            <a:r>
              <a:rPr lang="en-US" b="1" dirty="0"/>
              <a:t>who the technology </a:t>
            </a:r>
            <a:r>
              <a:rPr lang="en-US" b="1"/>
              <a:t>will impact</a:t>
            </a:r>
            <a:endParaRPr lang="en-US" dirty="0"/>
          </a:p>
        </p:txBody>
      </p:sp>
    </p:spTree>
    <p:extLst>
      <p:ext uri="{BB962C8B-B14F-4D97-AF65-F5344CB8AC3E}">
        <p14:creationId xmlns:p14="http://schemas.microsoft.com/office/powerpoint/2010/main" val="3561050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1120000" y="1825624"/>
            <a:ext cx="10233800" cy="5032375"/>
          </a:xfrm>
        </p:spPr>
        <p:txBody>
          <a:bodyPr/>
          <a:lstStyle/>
          <a:p>
            <a:r>
              <a:rPr lang="en-US" dirty="0"/>
              <a:t>Generative modeling</a:t>
            </a:r>
          </a:p>
          <a:p>
            <a:pPr lvl="1"/>
            <a:r>
              <a:rPr lang="en-US" dirty="0"/>
              <a:t>Learn a </a:t>
            </a:r>
            <a:r>
              <a:rPr lang="en-US" i="1" dirty="0"/>
              <a:t>distribution</a:t>
            </a:r>
            <a:r>
              <a:rPr lang="en-US" dirty="0"/>
              <a:t> instead of a decision boundary</a:t>
            </a:r>
          </a:p>
          <a:p>
            <a:pPr lvl="1"/>
            <a:r>
              <a:rPr lang="en-US" dirty="0"/>
              <a:t>Can still be used for classification</a:t>
            </a:r>
          </a:p>
          <a:p>
            <a:pPr lvl="1"/>
            <a:r>
              <a:rPr lang="en-US" dirty="0"/>
              <a:t>Usually requires more data than discriminative models</a:t>
            </a:r>
          </a:p>
          <a:p>
            <a:r>
              <a:rPr lang="en-US" dirty="0"/>
              <a:t>Deep generative modeling</a:t>
            </a:r>
          </a:p>
          <a:p>
            <a:pPr lvl="1"/>
            <a:r>
              <a:rPr lang="en-US" dirty="0"/>
              <a:t>DBNs, RBMs, Denoising &amp; Variational Autoencoders, GANs, AR models, LD</a:t>
            </a:r>
          </a:p>
          <a:p>
            <a:pPr lvl="1"/>
            <a:r>
              <a:rPr lang="en-US" dirty="0"/>
              <a:t>All ways of learning a generating distribution from data in deep neural architectures</a:t>
            </a:r>
          </a:p>
          <a:p>
            <a:r>
              <a:rPr lang="en-US" dirty="0"/>
              <a:t>Deployments of generative AI</a:t>
            </a:r>
          </a:p>
          <a:p>
            <a:pPr lvl="1"/>
            <a:r>
              <a:rPr lang="en-US" dirty="0"/>
              <a:t>Commercial products (</a:t>
            </a:r>
            <a:r>
              <a:rPr lang="en-US" dirty="0" err="1"/>
              <a:t>ChatGPT</a:t>
            </a:r>
            <a:r>
              <a:rPr lang="en-US" dirty="0"/>
              <a:t>, Stable Diffusion, </a:t>
            </a:r>
            <a:r>
              <a:rPr lang="en-US" dirty="0" err="1"/>
              <a:t>Midjourney</a:t>
            </a:r>
            <a:r>
              <a:rPr lang="en-US" dirty="0"/>
              <a:t>, DALL-E)</a:t>
            </a:r>
          </a:p>
          <a:p>
            <a:pPr lvl="1"/>
            <a:r>
              <a:rPr lang="en-US" dirty="0"/>
              <a:t>Possibilities, advantages, moral/ethical/legal/philosophical considerations</a:t>
            </a:r>
          </a:p>
          <a:p>
            <a:pPr lvl="1"/>
            <a:r>
              <a:rPr lang="en-US" dirty="0"/>
              <a:t>Consider the possible use-cases</a:t>
            </a:r>
          </a:p>
        </p:txBody>
      </p:sp>
    </p:spTree>
    <p:extLst>
      <p:ext uri="{BB962C8B-B14F-4D97-AF65-F5344CB8AC3E}">
        <p14:creationId xmlns:p14="http://schemas.microsoft.com/office/powerpoint/2010/main" val="17080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3"/>
          <p:cNvSpPr>
            <a:spLocks noGrp="1"/>
          </p:cNvSpPr>
          <p:nvPr>
            <p:ph idx="1"/>
          </p:nvPr>
        </p:nvSpPr>
        <p:spPr>
          <a:xfrm>
            <a:off x="1120000" y="1825624"/>
            <a:ext cx="10233800" cy="5032375"/>
          </a:xfrm>
        </p:spPr>
        <p:txBody>
          <a:bodyPr>
            <a:normAutofit fontScale="55000" lnSpcReduction="20000"/>
          </a:bodyPr>
          <a:lstStyle/>
          <a:p>
            <a:r>
              <a:rPr lang="en-US" dirty="0"/>
              <a:t>“Generative Learning algorithms”, CS 229 notes by Andrew Ng </a:t>
            </a:r>
            <a:r>
              <a:rPr lang="en-US" dirty="0">
                <a:hlinkClick r:id="rId2"/>
              </a:rPr>
              <a:t>http://cs229.stanford.edu/notes/cs229-notes2.pdf</a:t>
            </a:r>
            <a:r>
              <a:rPr lang="en-US" dirty="0"/>
              <a:t> </a:t>
            </a:r>
          </a:p>
          <a:p>
            <a:r>
              <a:rPr lang="en-US" dirty="0"/>
              <a:t>Andrew Ng and Michael I. Jordan (!!!), “On Discriminative vs. Generative classifiers: A comparison of logistic regression and naive Bayes” (NIPS 2002) </a:t>
            </a:r>
            <a:r>
              <a:rPr lang="en-US" dirty="0">
                <a:hlinkClick r:id="rId3"/>
              </a:rPr>
              <a:t>http://papers.nips.cc/paper/2020-on-discriminative-vs-generative-classifiers-a-comparison-of-logistic-regression-and-naive-bayes.pdf</a:t>
            </a:r>
            <a:r>
              <a:rPr lang="en-US" dirty="0"/>
              <a:t> </a:t>
            </a:r>
          </a:p>
          <a:p>
            <a:r>
              <a:rPr lang="en-US" dirty="0"/>
              <a:t>“Generative versus Discriminative”, Cross-Validated </a:t>
            </a:r>
            <a:r>
              <a:rPr lang="en-US" dirty="0">
                <a:hlinkClick r:id="rId4"/>
              </a:rPr>
              <a:t>https://stats.stackexchange.com/questions/12421/generative-vs-discriminative/223850</a:t>
            </a:r>
            <a:r>
              <a:rPr lang="en-US" dirty="0"/>
              <a:t> </a:t>
            </a:r>
          </a:p>
          <a:p>
            <a:r>
              <a:rPr lang="en-US" dirty="0"/>
              <a:t>“Generative Adversarial Networks”, NIPS 2016 Tutorial </a:t>
            </a:r>
            <a:r>
              <a:rPr lang="en-US" dirty="0">
                <a:hlinkClick r:id="rId5"/>
              </a:rPr>
              <a:t>https://arxiv.org/pdf/1701.00160.pdf</a:t>
            </a:r>
            <a:r>
              <a:rPr lang="en-US" dirty="0"/>
              <a:t> </a:t>
            </a:r>
          </a:p>
          <a:p>
            <a:r>
              <a:rPr lang="en-US" dirty="0" err="1"/>
              <a:t>Variational</a:t>
            </a:r>
            <a:r>
              <a:rPr lang="en-US" dirty="0"/>
              <a:t> Inference </a:t>
            </a:r>
            <a:r>
              <a:rPr lang="en-US" dirty="0">
                <a:hlinkClick r:id="rId6"/>
              </a:rPr>
              <a:t>http://www.inference.vc/choice-of-recognition-models-in-vaes-a-regularisation-view/</a:t>
            </a:r>
            <a:r>
              <a:rPr lang="en-US" dirty="0"/>
              <a:t> </a:t>
            </a:r>
          </a:p>
          <a:p>
            <a:r>
              <a:rPr lang="en-US" dirty="0"/>
              <a:t>Tutorial on </a:t>
            </a:r>
            <a:r>
              <a:rPr lang="en-US" dirty="0" err="1"/>
              <a:t>Variational</a:t>
            </a:r>
            <a:r>
              <a:rPr lang="en-US" dirty="0"/>
              <a:t> </a:t>
            </a:r>
            <a:r>
              <a:rPr lang="en-US" dirty="0" err="1"/>
              <a:t>Autoencoders</a:t>
            </a:r>
            <a:r>
              <a:rPr lang="en-US" dirty="0"/>
              <a:t> </a:t>
            </a:r>
            <a:r>
              <a:rPr lang="mr-IN" dirty="0">
                <a:hlinkClick r:id="rId7"/>
              </a:rPr>
              <a:t>https://arxiv.org/abs/1606.05908</a:t>
            </a:r>
            <a:r>
              <a:rPr lang="en-US" dirty="0"/>
              <a:t> </a:t>
            </a:r>
          </a:p>
          <a:p>
            <a:r>
              <a:rPr lang="en-US" dirty="0"/>
              <a:t>“Progressive Growing of GANs for Improved Quality, Stability, and Variation”, </a:t>
            </a:r>
            <a:r>
              <a:rPr lang="mr-IN" dirty="0">
                <a:hlinkClick r:id="rId8"/>
              </a:rPr>
              <a:t>https://arxiv.org/abs/1710.10196</a:t>
            </a:r>
            <a:r>
              <a:rPr lang="en-US" dirty="0"/>
              <a:t> </a:t>
            </a:r>
          </a:p>
          <a:p>
            <a:r>
              <a:rPr lang="en-US" dirty="0"/>
              <a:t>“Generative Adversarial Networks (GANs), Some Open Questions”, </a:t>
            </a:r>
            <a:r>
              <a:rPr lang="en-US" dirty="0">
                <a:hlinkClick r:id="rId9"/>
              </a:rPr>
              <a:t>http://www.offconvex.org/2017/03/15/GANs/</a:t>
            </a:r>
            <a:r>
              <a:rPr lang="en-US" dirty="0"/>
              <a:t> </a:t>
            </a:r>
          </a:p>
          <a:p>
            <a:r>
              <a:rPr lang="en-US" dirty="0"/>
              <a:t>“GANs are Broken in More than One Way: The </a:t>
            </a:r>
            <a:r>
              <a:rPr lang="en-US" dirty="0" err="1"/>
              <a:t>Numerics</a:t>
            </a:r>
            <a:r>
              <a:rPr lang="en-US" dirty="0"/>
              <a:t> of GANs”, </a:t>
            </a:r>
            <a:r>
              <a:rPr lang="en-US" dirty="0">
                <a:hlinkClick r:id="rId10"/>
              </a:rPr>
              <a:t>http://www.inference.vc/my-notes-on-the-numerics-of-gans/</a:t>
            </a:r>
            <a:r>
              <a:rPr lang="en-US" dirty="0"/>
              <a:t> </a:t>
            </a:r>
          </a:p>
          <a:p>
            <a:r>
              <a:rPr lang="en-US" dirty="0"/>
              <a:t>“Diffusion Models in Vision: A Survey”, </a:t>
            </a:r>
            <a:r>
              <a:rPr lang="en-US" dirty="0">
                <a:hlinkClick r:id="rId11"/>
              </a:rPr>
              <a:t>https://ieeexplore.ieee.org/iel7/34/4359286/10081412.pdf</a:t>
            </a:r>
            <a:r>
              <a:rPr lang="en-US" dirty="0"/>
              <a:t> </a:t>
            </a:r>
          </a:p>
          <a:p>
            <a:r>
              <a:rPr lang="en-US" dirty="0"/>
              <a:t>“GPT-4 Technical Report”, </a:t>
            </a:r>
            <a:r>
              <a:rPr lang="en-US" dirty="0">
                <a:hlinkClick r:id="rId12"/>
              </a:rPr>
              <a:t>https://arxiv.org/abs/2303.08774</a:t>
            </a:r>
            <a:r>
              <a:rPr lang="en-US" dirty="0"/>
              <a:t> </a:t>
            </a:r>
          </a:p>
          <a:p>
            <a:r>
              <a:rPr lang="en-US" dirty="0"/>
              <a:t>“Deep reinforcement learning from human preferences”, </a:t>
            </a:r>
            <a:r>
              <a:rPr lang="en-US" dirty="0">
                <a:hlinkClick r:id="rId13"/>
              </a:rPr>
              <a:t>https://proceedings.neurips.cc/paper_files/paper/2017/file/d5e2c0adad503c91f91df240d0cd4e49-Paper.pdf</a:t>
            </a:r>
            <a:r>
              <a:rPr lang="en-US" dirty="0"/>
              <a:t> </a:t>
            </a:r>
          </a:p>
          <a:p>
            <a:r>
              <a:rPr lang="en-US" dirty="0"/>
              <a:t>"An introduction to variational autoencoders”, </a:t>
            </a:r>
            <a:r>
              <a:rPr lang="en-US" dirty="0">
                <a:hlinkClick r:id="rId14"/>
              </a:rPr>
              <a:t>https://www.nowpublishers.com/article/DownloadSummary/MAL-056</a:t>
            </a:r>
            <a:r>
              <a:rPr lang="en-US" dirty="0"/>
              <a:t> </a:t>
            </a:r>
          </a:p>
          <a:p>
            <a:r>
              <a:rPr lang="en-US" dirty="0"/>
              <a:t>“Probabilistic Machine Learning, Advanced Topics”, Kevin Murphy. Part IV: Generation. </a:t>
            </a:r>
            <a:r>
              <a:rPr lang="en-US" dirty="0">
                <a:hlinkClick r:id="rId15"/>
              </a:rPr>
              <a:t>https://probml.github.io/pml-book/book2.html</a:t>
            </a:r>
            <a:r>
              <a:rPr lang="en-US" dirty="0"/>
              <a:t> </a:t>
            </a:r>
          </a:p>
        </p:txBody>
      </p:sp>
    </p:spTree>
    <p:extLst>
      <p:ext uri="{BB962C8B-B14F-4D97-AF65-F5344CB8AC3E}">
        <p14:creationId xmlns:p14="http://schemas.microsoft.com/office/powerpoint/2010/main" val="2032948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C071-3B2A-6290-CE33-6C463EA5225E}"/>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93893172-5A48-0084-81FF-46A490662C6A}"/>
              </a:ext>
            </a:extLst>
          </p:cNvPr>
          <p:cNvSpPr>
            <a:spLocks noGrp="1"/>
          </p:cNvSpPr>
          <p:nvPr>
            <p:ph idx="1"/>
          </p:nvPr>
        </p:nvSpPr>
        <p:spPr>
          <a:xfrm>
            <a:off x="838200" y="1825624"/>
            <a:ext cx="10515600" cy="5032375"/>
          </a:xfrm>
        </p:spPr>
        <p:txBody>
          <a:bodyPr>
            <a:normAutofit/>
          </a:bodyPr>
          <a:lstStyle/>
          <a:p>
            <a:r>
              <a:rPr lang="en-US" dirty="0"/>
              <a:t>Homework 5 due by the end of the day TODAY</a:t>
            </a:r>
          </a:p>
          <a:p>
            <a:r>
              <a:rPr lang="en-US" dirty="0"/>
              <a:t>Happy Thanksgiving holiday!</a:t>
            </a:r>
          </a:p>
          <a:p>
            <a:r>
              <a:rPr lang="en-US" dirty="0"/>
              <a:t>Final Project Presentations start </a:t>
            </a:r>
            <a:r>
              <a:rPr lang="en-US" b="1" dirty="0"/>
              <a:t>next Monday</a:t>
            </a:r>
            <a:r>
              <a:rPr lang="en-US" dirty="0"/>
              <a:t> (and continue through next Tuesday, Thursday, and the following Monday)</a:t>
            </a:r>
          </a:p>
          <a:p>
            <a:pPr lvl="1"/>
            <a:r>
              <a:rPr lang="en-US" b="1" dirty="0"/>
              <a:t>Presentations for the day are randomly assigned at the start of each day</a:t>
            </a:r>
          </a:p>
          <a:p>
            <a:pPr lvl="1"/>
            <a:r>
              <a:rPr lang="en-US" dirty="0"/>
              <a:t>12 minutes + 3 minutes for Q&amp;A</a:t>
            </a:r>
          </a:p>
          <a:p>
            <a:pPr lvl="1"/>
            <a:r>
              <a:rPr lang="en-US" dirty="0"/>
              <a:t>Please attend and support your classmates even after you’ve given your talks—they worked hard, too!</a:t>
            </a:r>
          </a:p>
          <a:p>
            <a:pPr lvl="1"/>
            <a:r>
              <a:rPr lang="en-US" dirty="0"/>
              <a:t>If you need a specific time slot contact me ASAP</a:t>
            </a:r>
          </a:p>
          <a:p>
            <a:r>
              <a:rPr lang="en-US" dirty="0"/>
              <a:t>Course evaluations—please fill them out!</a:t>
            </a:r>
          </a:p>
          <a:p>
            <a:pPr lvl="1"/>
            <a:r>
              <a:rPr lang="en-US" dirty="0" err="1"/>
              <a:t>eval.franklin.uga.edu</a:t>
            </a:r>
            <a:r>
              <a:rPr lang="en-US" dirty="0"/>
              <a:t> </a:t>
            </a:r>
          </a:p>
        </p:txBody>
      </p:sp>
    </p:spTree>
    <p:extLst>
      <p:ext uri="{BB962C8B-B14F-4D97-AF65-F5344CB8AC3E}">
        <p14:creationId xmlns:p14="http://schemas.microsoft.com/office/powerpoint/2010/main" val="9412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0C54F81-E9F3-2BED-7E3B-5C75E9048415}"/>
              </a:ext>
            </a:extLst>
          </p:cNvPr>
          <p:cNvPicPr>
            <a:picLocks noChangeAspect="1"/>
          </p:cNvPicPr>
          <p:nvPr/>
        </p:nvPicPr>
        <p:blipFill rotWithShape="1">
          <a:blip r:embed="rId2"/>
          <a:srcRect t="5858"/>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7F2734-8A17-F4EF-207F-4DD436E3B644}"/>
              </a:ext>
            </a:extLst>
          </p:cNvPr>
          <p:cNvSpPr>
            <a:spLocks noGrp="1"/>
          </p:cNvSpPr>
          <p:nvPr>
            <p:ph type="title"/>
          </p:nvPr>
        </p:nvSpPr>
        <p:spPr>
          <a:xfrm>
            <a:off x="404553" y="3091928"/>
            <a:ext cx="10391784" cy="2387600"/>
          </a:xfrm>
        </p:spPr>
        <p:txBody>
          <a:bodyPr vert="horz" lIns="91440" tIns="45720" rIns="91440" bIns="45720" rtlCol="0" anchor="b">
            <a:normAutofit/>
          </a:bodyPr>
          <a:lstStyle/>
          <a:p>
            <a:r>
              <a:rPr lang="en-US" sz="6600" dirty="0">
                <a:solidFill>
                  <a:schemeClr val="bg1"/>
                </a:solidFill>
              </a:rPr>
              <a:t>What are generative models?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305957C-02AF-A8AB-2A98-8E25034D8C45}"/>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bg1"/>
              </a:solidFill>
            </a:endParaRPr>
          </a:p>
        </p:txBody>
      </p:sp>
    </p:spTree>
    <p:extLst>
      <p:ext uri="{BB962C8B-B14F-4D97-AF65-F5344CB8AC3E}">
        <p14:creationId xmlns:p14="http://schemas.microsoft.com/office/powerpoint/2010/main" val="4164192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B835-89BA-48B4-21E6-4D45A36E14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B87F1-D01A-B170-1F83-5ADA5223AE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1430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GAN Advances</a:t>
            </a:r>
          </a:p>
        </p:txBody>
      </p:sp>
      <p:sp>
        <p:nvSpPr>
          <p:cNvPr id="5" name="Content Placeholder 4"/>
          <p:cNvSpPr>
            <a:spLocks noGrp="1"/>
          </p:cNvSpPr>
          <p:nvPr>
            <p:ph idx="1"/>
          </p:nvPr>
        </p:nvSpPr>
        <p:spPr/>
        <p:txBody>
          <a:bodyPr/>
          <a:lstStyle/>
          <a:p>
            <a:r>
              <a:rPr lang="en-US" dirty="0"/>
              <a:t>Progressively grow the GAN subspace over training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00" y="2290233"/>
            <a:ext cx="10337800" cy="444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091" y="2337064"/>
            <a:ext cx="8641818" cy="435133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18" y="2434431"/>
            <a:ext cx="11974964" cy="4021667"/>
          </a:xfrm>
          <a:prstGeom prst="rect">
            <a:avLst/>
          </a:prstGeom>
        </p:spPr>
      </p:pic>
    </p:spTree>
    <p:extLst>
      <p:ext uri="{BB962C8B-B14F-4D97-AF65-F5344CB8AC3E}">
        <p14:creationId xmlns:p14="http://schemas.microsoft.com/office/powerpoint/2010/main" val="9166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Wasserstein objective function</a:t>
            </a:r>
          </a:p>
          <a:p>
            <a:pPr lvl="1"/>
            <a:r>
              <a:rPr lang="en-US" dirty="0"/>
              <a:t>“Earth-mover” distance </a:t>
            </a:r>
            <a:r>
              <a:rPr lang="en-US" i="1" dirty="0"/>
              <a:t>W(q, p)</a:t>
            </a:r>
          </a:p>
          <a:p>
            <a:pPr lvl="1"/>
            <a:r>
              <a:rPr lang="en-US" dirty="0"/>
              <a:t>Minimum cost of transporting mass in order to transform distribution </a:t>
            </a:r>
            <a:r>
              <a:rPr lang="en-US" i="1" dirty="0"/>
              <a:t>q </a:t>
            </a:r>
            <a:r>
              <a:rPr lang="en-US" dirty="0"/>
              <a:t>into the distribution </a:t>
            </a:r>
            <a:r>
              <a:rPr lang="en-US" i="1" dirty="0"/>
              <a:t>p</a:t>
            </a:r>
            <a:r>
              <a:rPr lang="en-US" dirty="0"/>
              <a:t> (where cost is mass x distance)</a:t>
            </a:r>
          </a:p>
          <a:p>
            <a:pPr lvl="1"/>
            <a:endParaRPr lang="en-US" dirty="0"/>
          </a:p>
          <a:p>
            <a:pPr lvl="1"/>
            <a:endParaRPr lang="en-US" dirty="0"/>
          </a:p>
          <a:p>
            <a:r>
              <a:rPr lang="en-US" dirty="0"/>
              <a:t>Gradient is much better behaved than Jenson-Shannon objective (KL-divergence based)</a:t>
            </a:r>
          </a:p>
          <a:p>
            <a:r>
              <a:rPr lang="en-US" dirty="0"/>
              <a:t>Weights are clipped at </a:t>
            </a:r>
            <a:r>
              <a:rPr lang="en-US" i="1" dirty="0"/>
              <a:t>[-c, c]</a:t>
            </a:r>
          </a:p>
          <a:p>
            <a:r>
              <a:rPr lang="en-US" dirty="0"/>
              <a:t>Takes a lot longer to train on average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866" y="3541977"/>
            <a:ext cx="7912100" cy="647700"/>
          </a:xfrm>
          <a:prstGeom prst="rect">
            <a:avLst/>
          </a:prstGeom>
        </p:spPr>
      </p:pic>
    </p:spTree>
    <p:extLst>
      <p:ext uri="{BB962C8B-B14F-4D97-AF65-F5344CB8AC3E}">
        <p14:creationId xmlns:p14="http://schemas.microsoft.com/office/powerpoint/2010/main" val="8974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24001" y="4538134"/>
            <a:ext cx="5232400"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Improved Wasserstein</a:t>
            </a:r>
          </a:p>
          <a:p>
            <a:pPr lvl="1"/>
            <a:r>
              <a:rPr lang="en-US" dirty="0"/>
              <a:t>Introduces a gradient penalty on the discriminator output with respect to its input</a:t>
            </a:r>
          </a:p>
          <a:p>
            <a:pPr lvl="1"/>
            <a:r>
              <a:rPr lang="en-US" dirty="0"/>
              <a:t>Instead of hard clipping gradient weights, soft[max] penalties are used</a:t>
            </a:r>
          </a:p>
          <a:p>
            <a:pPr lvl="1"/>
            <a:r>
              <a:rPr lang="en-US" i="1" dirty="0" err="1"/>
              <a:t>P</a:t>
            </a:r>
            <a:r>
              <a:rPr lang="en-US" i="1" baseline="-25000" dirty="0" err="1"/>
              <a:t>r</a:t>
            </a:r>
            <a:r>
              <a:rPr lang="en-US" dirty="0"/>
              <a:t> is the distribution of real data, </a:t>
            </a:r>
            <a:r>
              <a:rPr lang="en-US" i="1" dirty="0" err="1"/>
              <a:t>P</a:t>
            </a:r>
            <a:r>
              <a:rPr lang="en-US" i="1" baseline="-25000" dirty="0" err="1"/>
              <a:t>g</a:t>
            </a:r>
            <a:r>
              <a:rPr lang="en-US" i="1" dirty="0"/>
              <a:t> </a:t>
            </a:r>
            <a:r>
              <a:rPr lang="en-US" dirty="0"/>
              <a:t>is from the generator, and </a:t>
            </a:r>
            <a:r>
              <a:rPr lang="en-US" i="1" dirty="0" err="1"/>
              <a:t>P</a:t>
            </a:r>
            <a:r>
              <a:rPr lang="en-US" i="1" baseline="-25000" dirty="0" err="1"/>
              <a:t>x</a:t>
            </a:r>
            <a:r>
              <a:rPr lang="en-US" dirty="0"/>
              <a:t> is defined from sampling uniformly along straight lines between pairs of points sampled from </a:t>
            </a:r>
            <a:r>
              <a:rPr lang="en-US" i="1" dirty="0" err="1"/>
              <a:t>P</a:t>
            </a:r>
            <a:r>
              <a:rPr lang="en-US" i="1" baseline="-25000" dirty="0" err="1"/>
              <a:t>r</a:t>
            </a:r>
            <a:r>
              <a:rPr lang="en-US" dirty="0"/>
              <a:t> and </a:t>
            </a:r>
            <a:r>
              <a:rPr lang="en-US" i="1" dirty="0" err="1"/>
              <a:t>P</a:t>
            </a:r>
            <a:r>
              <a:rPr lang="en-US" i="1" baseline="-25000" dirty="0" err="1"/>
              <a:t>g</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88933"/>
            <a:ext cx="12192000" cy="639880"/>
          </a:xfrm>
          <a:prstGeom prst="rect">
            <a:avLst/>
          </a:prstGeom>
        </p:spPr>
      </p:pic>
      <p:sp>
        <p:nvSpPr>
          <p:cNvPr id="6" name="Rounded Rectangular Callout 5"/>
          <p:cNvSpPr/>
          <p:nvPr/>
        </p:nvSpPr>
        <p:spPr>
          <a:xfrm>
            <a:off x="1693333" y="5588000"/>
            <a:ext cx="32173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Original** WGAN objective</a:t>
            </a:r>
          </a:p>
        </p:txBody>
      </p:sp>
      <p:sp>
        <p:nvSpPr>
          <p:cNvPr id="7" name="Rounded Rectangular Callout 6"/>
          <p:cNvSpPr/>
          <p:nvPr/>
        </p:nvSpPr>
        <p:spPr>
          <a:xfrm>
            <a:off x="7349066" y="5588000"/>
            <a:ext cx="35221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Two-sided gradient penalty </a:t>
            </a:r>
            <a:r>
              <a:rPr lang="en-US" sz="2400"/>
              <a:t>on Discriminator</a:t>
            </a:r>
            <a:endParaRPr lang="en-US" sz="2400" dirty="0"/>
          </a:p>
        </p:txBody>
      </p:sp>
      <p:sp>
        <p:nvSpPr>
          <p:cNvPr id="8" name="Rounded Rectangle 7"/>
          <p:cNvSpPr/>
          <p:nvPr/>
        </p:nvSpPr>
        <p:spPr>
          <a:xfrm>
            <a:off x="7160402" y="4516378"/>
            <a:ext cx="5031598"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uiExpand="1" build="p"/>
      <p:bldP spid="6" grpId="0" animBg="1"/>
      <p:bldP spid="6" grpId="1"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766" y="0"/>
            <a:ext cx="7065272" cy="6858000"/>
          </a:xfrm>
          <a:prstGeom prst="rect">
            <a:avLst/>
          </a:prstGeom>
        </p:spPr>
      </p:pic>
      <p:sp>
        <p:nvSpPr>
          <p:cNvPr id="6" name="Right Arrow 5"/>
          <p:cNvSpPr/>
          <p:nvPr/>
        </p:nvSpPr>
        <p:spPr>
          <a:xfrm>
            <a:off x="2472267" y="18626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2472267"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472267" y="51626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76532" y="3429000"/>
            <a:ext cx="4199525" cy="1532468"/>
          </a:xfrm>
          <a:prstGeom prst="ellipse">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9432" t="52346" b="30864"/>
          <a:stretch/>
        </p:blipFill>
        <p:spPr>
          <a:xfrm>
            <a:off x="292688" y="1662685"/>
            <a:ext cx="11611503" cy="3742266"/>
          </a:xfrm>
          <a:prstGeom prst="rect">
            <a:avLst/>
          </a:prstGeom>
        </p:spPr>
      </p:pic>
    </p:spTree>
    <p:extLst>
      <p:ext uri="{BB962C8B-B14F-4D97-AF65-F5344CB8AC3E}">
        <p14:creationId xmlns:p14="http://schemas.microsoft.com/office/powerpoint/2010/main" val="16286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5"/>
            <a:ext cx="10056000" cy="4351338"/>
          </a:xfrm>
        </p:spPr>
        <p:txBody>
          <a:bodyPr/>
          <a:lstStyle/>
          <a:p>
            <a:r>
              <a:rPr lang="en-US" b="1" dirty="0"/>
              <a:t>Mode collapse</a:t>
            </a:r>
            <a:endParaRPr lang="en-US" dirty="0"/>
          </a:p>
          <a:p>
            <a:pPr lvl="1"/>
            <a:r>
              <a:rPr lang="en-US" dirty="0"/>
              <a:t>The “Helvetica Scenario”</a:t>
            </a:r>
          </a:p>
          <a:p>
            <a:pPr lvl="1"/>
            <a:r>
              <a:rPr lang="en-US" dirty="0"/>
              <a:t>Maps several different inputs </a:t>
            </a:r>
            <a:r>
              <a:rPr lang="en-US" i="1" dirty="0"/>
              <a:t>z</a:t>
            </a:r>
            <a:r>
              <a:rPr lang="en-US" dirty="0"/>
              <a:t> to the same output</a:t>
            </a:r>
          </a:p>
          <a:p>
            <a:pPr lvl="1"/>
            <a:r>
              <a:rPr lang="en-US" dirty="0"/>
              <a:t>Full collapse is rare, but partial collapse is common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83" y="3543829"/>
            <a:ext cx="9732433" cy="31277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1349" y="1421078"/>
            <a:ext cx="2895600" cy="673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349" y="2296055"/>
            <a:ext cx="2908300" cy="749300"/>
          </a:xfrm>
          <a:prstGeom prst="rect">
            <a:avLst/>
          </a:prstGeom>
        </p:spPr>
      </p:pic>
    </p:spTree>
    <p:extLst>
      <p:ext uri="{BB962C8B-B14F-4D97-AF65-F5344CB8AC3E}">
        <p14:creationId xmlns:p14="http://schemas.microsoft.com/office/powerpoint/2010/main" val="164141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Evaluation of GANs</a:t>
            </a:r>
          </a:p>
          <a:p>
            <a:endParaRPr lang="en-US" dirty="0"/>
          </a:p>
          <a:p>
            <a:r>
              <a:rPr lang="en-US" dirty="0"/>
              <a:t>(not specific to GANs </a:t>
            </a:r>
            <a:r>
              <a:rPr lang="en-US" i="1" dirty="0"/>
              <a:t>per se</a:t>
            </a:r>
            <a:r>
              <a:rPr lang="en-US" dirty="0"/>
              <a:t>, but generative models)</a:t>
            </a:r>
          </a:p>
          <a:p>
            <a:endParaRPr lang="en-US" dirty="0"/>
          </a:p>
          <a:p>
            <a:r>
              <a:rPr lang="en-US" dirty="0"/>
              <a:t>Models that obtain good likelihoods can generate bad samples</a:t>
            </a:r>
          </a:p>
          <a:p>
            <a:r>
              <a:rPr lang="en-US" dirty="0"/>
              <a:t>Models that generate good samples can have poor likelihoods</a:t>
            </a:r>
          </a:p>
          <a:p>
            <a:r>
              <a:rPr lang="en-US" dirty="0"/>
              <a:t>Also difficult to evaluate likelihood with GANs</a:t>
            </a:r>
          </a:p>
        </p:txBody>
      </p:sp>
    </p:spTree>
    <p:extLst>
      <p:ext uri="{BB962C8B-B14F-4D97-AF65-F5344CB8AC3E}">
        <p14:creationId xmlns:p14="http://schemas.microsoft.com/office/powerpoint/2010/main" val="5048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4"/>
            <a:ext cx="10233800" cy="5032375"/>
          </a:xfrm>
        </p:spPr>
        <p:txBody>
          <a:bodyPr/>
          <a:lstStyle/>
          <a:p>
            <a:r>
              <a:rPr lang="en-US" dirty="0"/>
              <a:t>Goal is to find </a:t>
            </a:r>
            <a:r>
              <a:rPr lang="en-US" i="1" dirty="0"/>
              <a:t>Nash equilibrium</a:t>
            </a:r>
            <a:endParaRPr lang="en-US" dirty="0"/>
          </a:p>
          <a:p>
            <a:endParaRPr lang="en-US" dirty="0"/>
          </a:p>
          <a:p>
            <a:r>
              <a:rPr lang="en-US" b="1" dirty="0"/>
              <a:t>Problem 1: Does it exist?</a:t>
            </a:r>
            <a:endParaRPr lang="en-US" dirty="0"/>
          </a:p>
          <a:p>
            <a:pPr lvl="1"/>
            <a:r>
              <a:rPr lang="en-US" dirty="0"/>
              <a:t>No conclusive way to show this</a:t>
            </a:r>
          </a:p>
          <a:p>
            <a:r>
              <a:rPr lang="en-US" b="1" dirty="0"/>
              <a:t>Problem 2: If it exists, can we find it?</a:t>
            </a:r>
            <a:endParaRPr lang="en-US" dirty="0"/>
          </a:p>
          <a:p>
            <a:pPr lvl="1"/>
            <a:r>
              <a:rPr lang="en-US" dirty="0"/>
              <a:t>Inability to find equilibrium can be cause of oscillatory behavior in training</a:t>
            </a:r>
          </a:p>
          <a:p>
            <a:pPr lvl="1"/>
            <a:r>
              <a:rPr lang="mr-IN" dirty="0"/>
              <a:t>…</a:t>
            </a:r>
            <a:r>
              <a:rPr lang="en-US" dirty="0"/>
              <a:t>or a sign that equilibrium doesn’t exist?</a:t>
            </a:r>
          </a:p>
          <a:p>
            <a:r>
              <a:rPr lang="en-US" b="1" dirty="0"/>
              <a:t>Problem 3: More than finding equilibrium, can generator </a:t>
            </a:r>
            <a:r>
              <a:rPr lang="en-US" b="1" i="1" dirty="0"/>
              <a:t>win?</a:t>
            </a:r>
          </a:p>
          <a:p>
            <a:pPr lvl="1"/>
            <a:r>
              <a:rPr lang="en-US" dirty="0"/>
              <a:t>Intuitively: to learn as representative a generator as possible, discriminator should be </a:t>
            </a:r>
            <a:r>
              <a:rPr lang="en-US" i="1" dirty="0"/>
              <a:t>utterly unable to differentiate between real and fake</a:t>
            </a:r>
            <a:endParaRPr lang="en-US" dirty="0"/>
          </a:p>
        </p:txBody>
      </p:sp>
    </p:spTree>
    <p:extLst>
      <p:ext uri="{BB962C8B-B14F-4D97-AF65-F5344CB8AC3E}">
        <p14:creationId xmlns:p14="http://schemas.microsoft.com/office/powerpoint/2010/main" val="3889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156185" y="1456268"/>
            <a:ext cx="4891880" cy="4891880"/>
          </a:xfrm>
          <a:prstGeom prst="rect">
            <a:avLst/>
          </a:prstGeom>
        </p:spPr>
      </p:pic>
      <p:sp>
        <p:nvSpPr>
          <p:cNvPr id="5" name="Title 4"/>
          <p:cNvSpPr>
            <a:spLocks noGrp="1"/>
          </p:cNvSpPr>
          <p:nvPr>
            <p:ph type="title"/>
          </p:nvPr>
        </p:nvSpPr>
        <p:spPr/>
        <p:txBody>
          <a:bodyPr/>
          <a:lstStyle/>
          <a:p>
            <a:r>
              <a:rPr lang="en-US" dirty="0"/>
              <a:t>Training a GAN</a:t>
            </a:r>
          </a:p>
        </p:txBody>
      </p:sp>
      <p:sp>
        <p:nvSpPr>
          <p:cNvPr id="6" name="Content Placeholder 5"/>
          <p:cNvSpPr>
            <a:spLocks noGrp="1"/>
          </p:cNvSpPr>
          <p:nvPr>
            <p:ph idx="1"/>
          </p:nvPr>
        </p:nvSpPr>
        <p:spPr>
          <a:xfrm>
            <a:off x="1120000" y="1825624"/>
            <a:ext cx="5895691" cy="5032375"/>
          </a:xfrm>
        </p:spPr>
        <p:txBody>
          <a:bodyPr>
            <a:normAutofit lnSpcReduction="10000"/>
          </a:bodyPr>
          <a:lstStyle/>
          <a:p>
            <a:r>
              <a:rPr lang="en-US" dirty="0"/>
              <a:t>GANs use a variant of SGD called </a:t>
            </a:r>
            <a:r>
              <a:rPr lang="en-US" i="1" dirty="0"/>
              <a:t>simultaneous gradient descent</a:t>
            </a:r>
          </a:p>
          <a:p>
            <a:pPr lvl="1"/>
            <a:r>
              <a:rPr lang="en-US" dirty="0"/>
              <a:t>Key difference: the latter gives rise to </a:t>
            </a:r>
            <a:r>
              <a:rPr lang="en-US" i="1" dirty="0"/>
              <a:t>non-conservative vector fields</a:t>
            </a:r>
          </a:p>
          <a:p>
            <a:pPr lvl="1"/>
            <a:r>
              <a:rPr lang="en-US" dirty="0"/>
              <a:t>Like Escher’s staircase</a:t>
            </a:r>
          </a:p>
          <a:p>
            <a:r>
              <a:rPr lang="en-US" dirty="0"/>
              <a:t>Solution: convert to conservative vector field</a:t>
            </a:r>
          </a:p>
          <a:p>
            <a:endParaRPr lang="en-US" dirty="0"/>
          </a:p>
          <a:p>
            <a:endParaRPr lang="en-US" dirty="0"/>
          </a:p>
          <a:p>
            <a:r>
              <a:rPr lang="en-US" b="1" dirty="0"/>
              <a:t>New problem: can’t differentiate between saddle points or equilibria, or negative or positive equilibria</a:t>
            </a:r>
          </a:p>
        </p:txBody>
      </p:sp>
      <p:pic>
        <p:nvPicPr>
          <p:cNvPr id="7" name="Picture 6"/>
          <p:cNvPicPr>
            <a:picLocks noChangeAspect="1"/>
          </p:cNvPicPr>
          <p:nvPr/>
        </p:nvPicPr>
        <p:blipFill>
          <a:blip r:embed="rId4"/>
          <a:stretch>
            <a:fillRect/>
          </a:stretch>
        </p:blipFill>
        <p:spPr>
          <a:xfrm>
            <a:off x="6659052" y="1994959"/>
            <a:ext cx="5389013" cy="37793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126" y="4373035"/>
            <a:ext cx="4876800" cy="9779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0753" y="1417638"/>
            <a:ext cx="5167312" cy="5167312"/>
          </a:xfrm>
          <a:prstGeom prst="rect">
            <a:avLst/>
          </a:prstGeom>
        </p:spPr>
      </p:pic>
    </p:spTree>
    <p:extLst>
      <p:ext uri="{BB962C8B-B14F-4D97-AF65-F5344CB8AC3E}">
        <p14:creationId xmlns:p14="http://schemas.microsoft.com/office/powerpoint/2010/main" val="16429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xit" presetSubtype="0" fill="hold"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 GAN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540934"/>
            <a:ext cx="11772900" cy="4000500"/>
          </a:xfrm>
          <a:prstGeom prst="rect">
            <a:avLst/>
          </a:prstGeom>
        </p:spPr>
      </p:pic>
    </p:spTree>
    <p:extLst>
      <p:ext uri="{BB962C8B-B14F-4D97-AF65-F5344CB8AC3E}">
        <p14:creationId xmlns:p14="http://schemas.microsoft.com/office/powerpoint/2010/main" val="277218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“generative model”?</a:t>
            </a:r>
          </a:p>
        </p:txBody>
      </p:sp>
      <p:sp>
        <p:nvSpPr>
          <p:cNvPr id="3" name="Content Placeholder 2"/>
          <p:cNvSpPr>
            <a:spLocks noGrp="1"/>
          </p:cNvSpPr>
          <p:nvPr>
            <p:ph idx="1"/>
          </p:nvPr>
        </p:nvSpPr>
        <p:spPr>
          <a:xfrm>
            <a:off x="1120000" y="1825625"/>
            <a:ext cx="4561133" cy="4351338"/>
          </a:xfrm>
        </p:spPr>
        <p:txBody>
          <a:bodyPr/>
          <a:lstStyle/>
          <a:p>
            <a:r>
              <a:rPr lang="en-US" dirty="0"/>
              <a:t>Discriminative</a:t>
            </a:r>
          </a:p>
          <a:p>
            <a:pPr lvl="1"/>
            <a:r>
              <a:rPr lang="en-US" dirty="0"/>
              <a:t>Logistic Regression</a:t>
            </a:r>
          </a:p>
          <a:p>
            <a:pPr lvl="1"/>
            <a:r>
              <a:rPr lang="en-US" dirty="0"/>
              <a:t>Support Vector Machines</a:t>
            </a:r>
          </a:p>
          <a:p>
            <a:pPr lvl="1"/>
            <a:r>
              <a:rPr lang="en-US" dirty="0"/>
              <a:t>Random Forests</a:t>
            </a:r>
          </a:p>
          <a:p>
            <a:pPr lvl="1"/>
            <a:endParaRPr lang="en-US" dirty="0"/>
          </a:p>
          <a:p>
            <a:pPr lvl="1"/>
            <a:endParaRPr lang="en-US" dirty="0"/>
          </a:p>
          <a:p>
            <a:r>
              <a:rPr lang="en-US" dirty="0"/>
              <a:t>Generative</a:t>
            </a:r>
          </a:p>
          <a:p>
            <a:pPr lvl="1"/>
            <a:r>
              <a:rPr lang="en-US" dirty="0"/>
              <a:t>Gaussian Naïve Bayes</a:t>
            </a:r>
          </a:p>
          <a:p>
            <a:pPr lvl="1"/>
            <a:r>
              <a:rPr lang="en-US" dirty="0" err="1"/>
              <a:t>Variational</a:t>
            </a:r>
            <a:r>
              <a:rPr lang="en-US" dirty="0"/>
              <a:t> </a:t>
            </a:r>
            <a:r>
              <a:rPr lang="en-US" dirty="0" err="1"/>
              <a:t>Autoencoders</a:t>
            </a:r>
            <a:endParaRPr lang="en-US" dirty="0"/>
          </a:p>
          <a:p>
            <a:pPr lvl="1"/>
            <a:r>
              <a:rPr lang="en-US" dirty="0"/>
              <a:t>Adversarial Networks</a:t>
            </a:r>
          </a:p>
          <a:p>
            <a:endParaRPr lang="en-US" dirty="0"/>
          </a:p>
        </p:txBody>
      </p:sp>
      <p:pic>
        <p:nvPicPr>
          <p:cNvPr id="4" name="Picture 3"/>
          <p:cNvPicPr>
            <a:picLocks noChangeAspect="1"/>
          </p:cNvPicPr>
          <p:nvPr/>
        </p:nvPicPr>
        <p:blipFill>
          <a:blip r:embed="rId2"/>
          <a:stretch>
            <a:fillRect/>
          </a:stretch>
        </p:blipFill>
        <p:spPr>
          <a:xfrm>
            <a:off x="5681133" y="1956594"/>
            <a:ext cx="6350000" cy="4089400"/>
          </a:xfrm>
          <a:prstGeom prst="rect">
            <a:avLst/>
          </a:prstGeom>
        </p:spPr>
      </p:pic>
      <p:sp>
        <p:nvSpPr>
          <p:cNvPr id="5" name="Rounded Rectangle 4"/>
          <p:cNvSpPr/>
          <p:nvPr/>
        </p:nvSpPr>
        <p:spPr>
          <a:xfrm>
            <a:off x="2109400" y="3535626"/>
            <a:ext cx="1768334"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 | X)</a:t>
            </a:r>
          </a:p>
        </p:txBody>
      </p:sp>
      <p:sp>
        <p:nvSpPr>
          <p:cNvPr id="6" name="Rounded Rectangle 5"/>
          <p:cNvSpPr/>
          <p:nvPr/>
        </p:nvSpPr>
        <p:spPr>
          <a:xfrm>
            <a:off x="2109400" y="5988446"/>
            <a:ext cx="2783733"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P(X, Y) and P(Y)</a:t>
            </a:r>
          </a:p>
        </p:txBody>
      </p:sp>
    </p:spTree>
    <p:extLst>
      <p:ext uri="{BB962C8B-B14F-4D97-AF65-F5344CB8AC3E}">
        <p14:creationId xmlns:p14="http://schemas.microsoft.com/office/powerpoint/2010/main" val="198705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Exploration of the learned manifold</a:t>
            </a:r>
          </a:p>
          <a:p>
            <a:endParaRPr lang="en-US" b="1" dirty="0"/>
          </a:p>
          <a:p>
            <a:r>
              <a:rPr lang="en-US" dirty="0"/>
              <a:t>Advantage of GANs: no </a:t>
            </a:r>
            <a:r>
              <a:rPr lang="en-US" i="1" dirty="0"/>
              <a:t>a priori</a:t>
            </a:r>
            <a:r>
              <a:rPr lang="en-US" dirty="0"/>
              <a:t> assumptions on the underlying form of the generating distribution</a:t>
            </a:r>
          </a:p>
          <a:p>
            <a:r>
              <a:rPr lang="en-US" dirty="0"/>
              <a:t>Disadvantage of GANs: no way to meaningfully interpret the resulting learned generating distribution</a:t>
            </a:r>
          </a:p>
          <a:p>
            <a:endParaRPr lang="en-US" dirty="0"/>
          </a:p>
          <a:p>
            <a:r>
              <a:rPr lang="en-US" dirty="0"/>
              <a:t>Manifold walking, interpolation, image algebra, INFO-GANs</a:t>
            </a:r>
            <a:endParaRPr lang="en-US" b="1" dirty="0"/>
          </a:p>
          <a:p>
            <a:endParaRPr lang="en-US" b="1" dirty="0"/>
          </a:p>
        </p:txBody>
      </p:sp>
    </p:spTree>
    <p:extLst>
      <p:ext uri="{BB962C8B-B14F-4D97-AF65-F5344CB8AC3E}">
        <p14:creationId xmlns:p14="http://schemas.microsoft.com/office/powerpoint/2010/main" val="66849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251"/>
          <a:stretch/>
        </p:blipFill>
        <p:spPr>
          <a:xfrm>
            <a:off x="1845733" y="1517651"/>
            <a:ext cx="8500534" cy="5013875"/>
          </a:xfrm>
          <a:prstGeom prst="rect">
            <a:avLst/>
          </a:prstGeom>
        </p:spPr>
      </p:pic>
    </p:spTree>
    <p:extLst>
      <p:ext uri="{BB962C8B-B14F-4D97-AF65-F5344CB8AC3E}">
        <p14:creationId xmlns:p14="http://schemas.microsoft.com/office/powerpoint/2010/main" val="125359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a:blip r:embed="rId2"/>
          <a:stretch>
            <a:fillRect/>
          </a:stretch>
        </p:blipFill>
        <p:spPr>
          <a:xfrm>
            <a:off x="2296583" y="1436423"/>
            <a:ext cx="7598834" cy="5124057"/>
          </a:xfrm>
          <a:prstGeom prst="rect">
            <a:avLst/>
          </a:prstGeom>
        </p:spPr>
      </p:pic>
    </p:spTree>
    <p:extLst>
      <p:ext uri="{BB962C8B-B14F-4D97-AF65-F5344CB8AC3E}">
        <p14:creationId xmlns:p14="http://schemas.microsoft.com/office/powerpoint/2010/main" val="112377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012D-A6CF-930E-817A-4BCB6A05504C}"/>
              </a:ext>
            </a:extLst>
          </p:cNvPr>
          <p:cNvSpPr>
            <a:spLocks noGrp="1"/>
          </p:cNvSpPr>
          <p:nvPr>
            <p:ph type="title"/>
          </p:nvPr>
        </p:nvSpPr>
        <p:spPr/>
        <p:txBody>
          <a:bodyPr/>
          <a:lstStyle/>
          <a:p>
            <a:r>
              <a:rPr lang="en-US" dirty="0"/>
              <a:t>Generative Models</a:t>
            </a:r>
          </a:p>
        </p:txBody>
      </p:sp>
      <p:sp>
        <p:nvSpPr>
          <p:cNvPr id="3" name="Content Placeholder 2">
            <a:extLst>
              <a:ext uri="{FF2B5EF4-FFF2-40B4-BE49-F238E27FC236}">
                <a16:creationId xmlns:a16="http://schemas.microsoft.com/office/drawing/2014/main" id="{AAB24AC0-E34C-4D12-7AE4-BB1A564DD817}"/>
              </a:ext>
            </a:extLst>
          </p:cNvPr>
          <p:cNvSpPr>
            <a:spLocks noGrp="1"/>
          </p:cNvSpPr>
          <p:nvPr>
            <p:ph idx="1"/>
          </p:nvPr>
        </p:nvSpPr>
        <p:spPr>
          <a:xfrm>
            <a:off x="838201" y="1825625"/>
            <a:ext cx="5482388" cy="4351338"/>
          </a:xfrm>
        </p:spPr>
        <p:txBody>
          <a:bodyPr/>
          <a:lstStyle/>
          <a:p>
            <a:r>
              <a:rPr lang="en-US" dirty="0"/>
              <a:t>Learning a </a:t>
            </a:r>
            <a:r>
              <a:rPr lang="en-US" i="1" dirty="0"/>
              <a:t>distribution</a:t>
            </a:r>
            <a:r>
              <a:rPr lang="en-US" dirty="0"/>
              <a:t> or </a:t>
            </a:r>
            <a:r>
              <a:rPr lang="en-US" i="1" dirty="0"/>
              <a:t>manifold</a:t>
            </a:r>
            <a:endParaRPr lang="en-US" dirty="0"/>
          </a:p>
          <a:p>
            <a:pPr lvl="1"/>
            <a:r>
              <a:rPr lang="en-US" dirty="0"/>
              <a:t>Statistical notion of </a:t>
            </a:r>
            <a:r>
              <a:rPr lang="en-US" i="1" dirty="0"/>
              <a:t>how the data were generated</a:t>
            </a:r>
          </a:p>
          <a:p>
            <a:r>
              <a:rPr lang="en-US" dirty="0"/>
              <a:t>P(X) asks: how </a:t>
            </a:r>
            <a:r>
              <a:rPr lang="en-US" i="1" dirty="0"/>
              <a:t>likely</a:t>
            </a:r>
            <a:r>
              <a:rPr lang="en-US" dirty="0"/>
              <a:t> is the data point X?</a:t>
            </a:r>
          </a:p>
          <a:p>
            <a:pPr lvl="1"/>
            <a:r>
              <a:rPr lang="en-US" dirty="0"/>
              <a:t>If likely -&gt; X was </a:t>
            </a:r>
            <a:r>
              <a:rPr lang="en-US" b="1" dirty="0"/>
              <a:t>generated</a:t>
            </a:r>
            <a:r>
              <a:rPr lang="en-US" dirty="0"/>
              <a:t> by this process</a:t>
            </a:r>
          </a:p>
          <a:p>
            <a:r>
              <a:rPr lang="en-US" dirty="0"/>
              <a:t>Compare to P(Y), which asks: how likely is the </a:t>
            </a:r>
            <a:r>
              <a:rPr lang="en-US" i="1" dirty="0"/>
              <a:t>label</a:t>
            </a:r>
            <a:r>
              <a:rPr lang="en-US" dirty="0"/>
              <a:t>?</a:t>
            </a:r>
          </a:p>
          <a:p>
            <a:pPr lvl="1"/>
            <a:r>
              <a:rPr lang="en-US" dirty="0"/>
              <a:t>If likely -&gt; X has label Y</a:t>
            </a:r>
          </a:p>
          <a:p>
            <a:pPr lvl="1"/>
            <a:endParaRPr lang="en-US" dirty="0"/>
          </a:p>
        </p:txBody>
      </p:sp>
      <p:pic>
        <p:nvPicPr>
          <p:cNvPr id="4" name="Picture 3">
            <a:extLst>
              <a:ext uri="{FF2B5EF4-FFF2-40B4-BE49-F238E27FC236}">
                <a16:creationId xmlns:a16="http://schemas.microsoft.com/office/drawing/2014/main" id="{34D907A4-60F5-B73D-80AF-20C1B19B1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586" y="0"/>
            <a:ext cx="5055269" cy="3210539"/>
          </a:xfrm>
          <a:prstGeom prst="rect">
            <a:avLst/>
          </a:prstGeom>
        </p:spPr>
      </p:pic>
      <p:pic>
        <p:nvPicPr>
          <p:cNvPr id="5" name="Picture 4">
            <a:extLst>
              <a:ext uri="{FF2B5EF4-FFF2-40B4-BE49-F238E27FC236}">
                <a16:creationId xmlns:a16="http://schemas.microsoft.com/office/drawing/2014/main" id="{23732073-6786-0087-E5C1-F449A3F4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056" y="3060699"/>
            <a:ext cx="5257800" cy="3797301"/>
          </a:xfrm>
          <a:prstGeom prst="rect">
            <a:avLst/>
          </a:prstGeom>
        </p:spPr>
      </p:pic>
    </p:spTree>
    <p:extLst>
      <p:ext uri="{BB962C8B-B14F-4D97-AF65-F5344CB8AC3E}">
        <p14:creationId xmlns:p14="http://schemas.microsoft.com/office/powerpoint/2010/main" val="75751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10206</TotalTime>
  <Words>3193</Words>
  <Application>Microsoft Macintosh PowerPoint</Application>
  <PresentationFormat>Widescreen</PresentationFormat>
  <Paragraphs>373</Paragraphs>
  <Slides>60</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Arial</vt:lpstr>
      <vt:lpstr>Calibri</vt:lpstr>
      <vt:lpstr>Calibri Light</vt:lpstr>
      <vt:lpstr>Cambria Math</vt:lpstr>
      <vt:lpstr>CMMI6</vt:lpstr>
      <vt:lpstr>CMMI9</vt:lpstr>
      <vt:lpstr>CMMIB6</vt:lpstr>
      <vt:lpstr>CMMIB9</vt:lpstr>
      <vt:lpstr>CMR6</vt:lpstr>
      <vt:lpstr>CMR9</vt:lpstr>
      <vt:lpstr>CMSY6</vt:lpstr>
      <vt:lpstr>CMSY9</vt:lpstr>
      <vt:lpstr>SFTI0900</vt:lpstr>
      <vt:lpstr>Office Theme</vt:lpstr>
      <vt:lpstr>Generative AI</vt:lpstr>
      <vt:lpstr>The Neural Network Zoo</vt:lpstr>
      <vt:lpstr>The Neural Network Zoo</vt:lpstr>
      <vt:lpstr>Caveat Emptor</vt:lpstr>
      <vt:lpstr>What are generative models?</vt:lpstr>
      <vt:lpstr>What is a “generative model”?</vt:lpstr>
      <vt:lpstr>Generative Models</vt:lpstr>
      <vt:lpstr>Generative Models</vt:lpstr>
      <vt:lpstr>Generative Models</vt:lpstr>
      <vt:lpstr>Types of generative models</vt:lpstr>
      <vt:lpstr>Probabilistic Graphical Models</vt:lpstr>
      <vt:lpstr>Variational Inference</vt:lpstr>
      <vt:lpstr>Variational Inference</vt:lpstr>
      <vt:lpstr>Recall: Autoencoders</vt:lpstr>
      <vt:lpstr>Denoising Autoencoders</vt:lpstr>
      <vt:lpstr>Denoising Autoencoders</vt:lpstr>
      <vt:lpstr>Variational Autoencoders (VAEs)</vt:lpstr>
      <vt:lpstr>Restricted Boltzmann Machines (RBMs)</vt:lpstr>
      <vt:lpstr>Deep Belief Nets (DBNs)</vt:lpstr>
      <vt:lpstr>Generative Adversarial Networks (GANs)</vt:lpstr>
      <vt:lpstr>GANs</vt:lpstr>
      <vt:lpstr>GANs</vt:lpstr>
      <vt:lpstr>GANs</vt:lpstr>
      <vt:lpstr>GANs</vt:lpstr>
      <vt:lpstr>VAEs versus GANs</vt:lpstr>
      <vt:lpstr>Autoregressive (AR) Models</vt:lpstr>
      <vt:lpstr>Latent Diffusion</vt:lpstr>
      <vt:lpstr>Latent Diffusion</vt:lpstr>
      <vt:lpstr>Large Language Models (LLMs)</vt:lpstr>
      <vt:lpstr>Commercial generative models</vt:lpstr>
      <vt:lpstr>Probably screaming into the void here, but…</vt:lpstr>
      <vt:lpstr>DALL-E, Midjourney, Stable Diffusion, Firefly</vt:lpstr>
      <vt:lpstr>Evolution of Image generators</vt:lpstr>
      <vt:lpstr>GPT-4</vt:lpstr>
      <vt:lpstr>PaLM, Cerebras, LLaMA, Falcon, OpenHermes</vt:lpstr>
      <vt:lpstr>Technical, Ethical, and Legal Considerations</vt:lpstr>
      <vt:lpstr>This is not unique to Generative AI</vt:lpstr>
      <vt:lpstr>Advantages of Generative AI</vt:lpstr>
      <vt:lpstr>Advantages of Generative AI</vt:lpstr>
      <vt:lpstr>Advantages of Generative AI</vt:lpstr>
      <vt:lpstr>Technical issues</vt:lpstr>
      <vt:lpstr>Technical issues</vt:lpstr>
      <vt:lpstr>Legal issues</vt:lpstr>
      <vt:lpstr>Ethical and moral issues</vt:lpstr>
      <vt:lpstr>Philosophical issues</vt:lpstr>
      <vt:lpstr>I don’t have answers</vt:lpstr>
      <vt:lpstr>Conclusions</vt:lpstr>
      <vt:lpstr>References</vt:lpstr>
      <vt:lpstr>Administrivia</vt:lpstr>
      <vt:lpstr>PowerPoint Presentation</vt:lpstr>
      <vt:lpstr>GAN Advances</vt:lpstr>
      <vt:lpstr>GAN Advances</vt:lpstr>
      <vt:lpstr>GAN Advances</vt:lpstr>
      <vt:lpstr>PowerPoint Presentation</vt:lpstr>
      <vt:lpstr>Open Questions with GANs</vt:lpstr>
      <vt:lpstr>Open Questions with GANs</vt:lpstr>
      <vt:lpstr>Open Questions with GANs</vt:lpstr>
      <vt:lpstr>Training a GAN</vt:lpstr>
      <vt:lpstr>Training a GAN</vt:lpstr>
      <vt:lpstr>Open Questions with GANs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Dictionary Learning</dc:title>
  <dc:creator>Shannon Quinn</dc:creator>
  <cp:lastModifiedBy>Shannon Quinn</cp:lastModifiedBy>
  <cp:revision>507</cp:revision>
  <cp:lastPrinted>2017-11-16T00:17:26Z</cp:lastPrinted>
  <dcterms:created xsi:type="dcterms:W3CDTF">2017-09-09T20:28:18Z</dcterms:created>
  <dcterms:modified xsi:type="dcterms:W3CDTF">2023-11-21T19:27:21Z</dcterms:modified>
</cp:coreProperties>
</file>